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  <p:sldMasterId id="2147483675" r:id="rId3"/>
  </p:sldMasterIdLst>
  <p:notesMasterIdLst>
    <p:notesMasterId r:id="rId28"/>
  </p:notesMasterIdLst>
  <p:sldIdLst>
    <p:sldId id="256" r:id="rId4"/>
    <p:sldId id="299" r:id="rId5"/>
    <p:sldId id="257" r:id="rId6"/>
    <p:sldId id="300" r:id="rId7"/>
    <p:sldId id="284" r:id="rId8"/>
    <p:sldId id="315" r:id="rId9"/>
    <p:sldId id="302" r:id="rId10"/>
    <p:sldId id="323" r:id="rId11"/>
    <p:sldId id="322" r:id="rId12"/>
    <p:sldId id="317" r:id="rId13"/>
    <p:sldId id="318" r:id="rId14"/>
    <p:sldId id="319" r:id="rId15"/>
    <p:sldId id="320" r:id="rId16"/>
    <p:sldId id="321" r:id="rId17"/>
    <p:sldId id="260" r:id="rId18"/>
    <p:sldId id="261" r:id="rId19"/>
    <p:sldId id="262" r:id="rId20"/>
    <p:sldId id="314" r:id="rId21"/>
    <p:sldId id="275" r:id="rId22"/>
    <p:sldId id="303" r:id="rId23"/>
    <p:sldId id="304" r:id="rId24"/>
    <p:sldId id="295" r:id="rId25"/>
    <p:sldId id="281" r:id="rId26"/>
    <p:sldId id="282" r:id="rId2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 Njoo" initials="" lastIdx="1" clrIdx="0"/>
  <p:cmAuthor id="1" name="Olaf de Groot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769354A-82C5-4D71-AC07-9FD1B9DE98FC}">
  <a:tblStyle styleId="{D769354A-82C5-4D71-AC07-9FD1B9DE98FC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108" d="100"/>
          <a:sy n="108" d="100"/>
        </p:scale>
        <p:origin x="-2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ik zou deze toevoeging niet maken. ben er zelf niet zo mee eens namelijk...</p:text>
  </p:cm>
  <p:cm authorId="1" idx="1">
    <p:pos x="6000" y="100"/>
    <p:text>zou je dan niet een titel willen hebben: Activerende didactiek met een digitaal tintje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9990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>
              <a:ea typeface="ヒラギノ角ゴ Pro W3" pitchFamily="-100" charset="-128"/>
            </a:endParaRPr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2BC579E-9730-45C0-9CC5-B6E4BA69989B}" type="slidenum">
              <a:rPr lang="nl-NL" altLang="nl-NL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nl-NL" alt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dirty="0" smtClean="0">
                <a:ea typeface="ヒラギノ角ゴ Pro W3" pitchFamily="-100" charset="-128"/>
              </a:rPr>
              <a:t>komt misschien wel omdat we zo gewed zijn aan onze methodes --&gt; je kijkt naar de </a:t>
            </a:r>
            <a:r>
              <a:rPr lang="nl-NL" altLang="nl-NL" dirty="0" err="1" smtClean="0">
                <a:ea typeface="ヒラギノ角ゴ Pro W3" pitchFamily="-100" charset="-128"/>
              </a:rPr>
              <a:t>iPad</a:t>
            </a:r>
            <a:r>
              <a:rPr lang="nl-NL" altLang="nl-NL" dirty="0" smtClean="0">
                <a:ea typeface="ヒラギノ角ゴ Pro W3" pitchFamily="-100" charset="-128"/>
              </a:rPr>
              <a:t> / technologie als naar een methode; je moet op een </a:t>
            </a:r>
            <a:r>
              <a:rPr lang="nl-NL" altLang="nl-NL" i="1" dirty="0" smtClean="0">
                <a:ea typeface="ヒラギノ角ゴ Pro W3" pitchFamily="-100" charset="-128"/>
              </a:rPr>
              <a:t>andere manier </a:t>
            </a:r>
            <a:r>
              <a:rPr lang="nl-NL" altLang="nl-NL" dirty="0" smtClean="0">
                <a:ea typeface="ヒラギノ角ゴ Pro W3" pitchFamily="-100" charset="-128"/>
              </a:rPr>
              <a:t>kijken technologie</a:t>
            </a:r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pitchFamily="-10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1AB98AD-7268-4C7F-ABA7-BFBEF2FC02DC}" type="slidenum">
              <a:rPr lang="nl-NL" altLang="nl-NL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nl-NL" altLang="nl-NL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4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03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78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132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9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7" y="0"/>
            <a:ext cx="9171174" cy="51435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403648" y="951570"/>
            <a:ext cx="6120680" cy="2160240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400" cap="none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414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052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C88E-D19F-4BA2-B896-5597042E6E80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30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1679F-3C8A-4680-A3C7-1D705B622DDC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6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D55E9-BE31-47B2-9524-DA801F400B04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14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AD2C3-0718-47A7-A911-C048A1A8E45F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9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CD964-8898-452F-B0DA-BA91D4AE156D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1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66FF2-4771-4376-98C4-434A28543314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13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2623-D1D5-419A-AF8F-3262A8C56AC8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10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E3D5-0AEF-49DC-B09C-0E307E1136AD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17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91D8A-17EB-4D55-B1A4-CF4C23B8966A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74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D70-B075-43ED-83AC-68A98148AF70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11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1F50-B212-4459-BE2A-120B077B3DA8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5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6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9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10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0105B-0D4B-4C8B-9E20-9780F21DFAAA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4510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 descr="ACHTERGRO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19525"/>
            <a:ext cx="7772400" cy="1102519"/>
          </a:xfrm>
        </p:spPr>
        <p:txBody>
          <a:bodyPr/>
          <a:lstStyle>
            <a:lvl1pPr>
              <a:defRPr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1480" y="1653648"/>
            <a:ext cx="7768952" cy="1026114"/>
          </a:xfrm>
        </p:spPr>
        <p:txBody>
          <a:bodyPr/>
          <a:lstStyle>
            <a:lvl1pPr marL="0" indent="0" algn="l">
              <a:buNone/>
              <a:defRPr>
                <a:solidFill>
                  <a:srgbClr val="009AC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683568" y="3097004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kern="1200" dirty="0" smtClean="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Naam</a:t>
            </a:r>
            <a:endParaRPr lang="nl-NL" b="1" kern="1200" dirty="0">
              <a:solidFill>
                <a:srgbClr val="005CA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kstvak 7"/>
          <p:cNvSpPr txBox="1"/>
          <p:nvPr userDrawn="1"/>
        </p:nvSpPr>
        <p:spPr>
          <a:xfrm>
            <a:off x="683568" y="3313029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kern="1200" dirty="0" smtClean="0">
                <a:solidFill>
                  <a:srgbClr val="005CA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Datum</a:t>
            </a:r>
            <a:endParaRPr lang="nl-NL" kern="1200" dirty="0">
              <a:solidFill>
                <a:srgbClr val="005CA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8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0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88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5607"/>
            <a:ext cx="82296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77408"/>
            <a:ext cx="1296144" cy="47060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6" y="4823102"/>
            <a:ext cx="1008113" cy="178921"/>
          </a:xfrm>
          <a:prstGeom prst="rect">
            <a:avLst/>
          </a:prstGeom>
        </p:spPr>
      </p:pic>
      <p:pic>
        <p:nvPicPr>
          <p:cNvPr id="9" name="Afbeelding 9" descr="lijn2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86744"/>
            <a:ext cx="8999984" cy="49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2" descr="lijn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128550"/>
            <a:ext cx="8999984" cy="4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25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8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5CA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rgbClr val="009AC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rgbClr val="009AC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rgbClr val="009AC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rgbClr val="009AC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rgbClr val="009AC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2DA55D-E522-452A-8465-B2806311E58B}" type="slidenum">
              <a:rPr lang="en-US" altLang="nl-NL" kern="1200">
                <a:latin typeface="Arial" charset="0"/>
                <a:ea typeface="ヒラギノ角ゴ Pro W3" pitchFamily="-100" charset="-128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NL" kern="1200">
              <a:latin typeface="Arial" charset="0"/>
              <a:ea typeface="ヒラギノ角ゴ Pro W3" pitchFamily="-10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77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4" charset="-128"/>
          <a:cs typeface="ヒラギノ角ゴ Pro W3" pitchFamily="-1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4" charset="0"/>
          <a:ea typeface="ヒラギノ角ゴ Pro W3" pitchFamily="-104" charset="-128"/>
          <a:cs typeface="ヒラギノ角ゴ Pro W3" pitchFamily="-1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4" charset="0"/>
          <a:ea typeface="ヒラギノ角ゴ Pro W3" pitchFamily="-104" charset="-128"/>
          <a:cs typeface="ヒラギノ角ゴ Pro W3" pitchFamily="-1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4" charset="0"/>
          <a:ea typeface="ヒラギノ角ゴ Pro W3" pitchFamily="-104" charset="-128"/>
          <a:cs typeface="ヒラギノ角ゴ Pro W3" pitchFamily="-1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4" charset="0"/>
          <a:ea typeface="ヒラギノ角ゴ Pro W3" pitchFamily="-104" charset="-128"/>
          <a:cs typeface="ヒラギノ角ゴ Pro W3" pitchFamily="-1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04" charset="-128"/>
          <a:cs typeface="ヒラギノ角ゴ Pro W3" pitchFamily="-1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04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reations.com/lesson/view/wijnprobleem-voor-jan/2134024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o.degroot@aps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nl.padlet.com/r_njoo/digi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w&amp;url=http://www.adformatie.nl/nieuws/zorgverzekeraars-zet-dit-jaar-meer-social-media&amp;ei=ntGFVPCwJ8i7UZjYgvAP&amp;bvm=bv.80642063,d.d24&amp;psig=AFQjCNGpyyhMBWJnE-Xj58LuzVy2bglOEg&amp;ust=141814249128640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33" y="2022160"/>
            <a:ext cx="2193985" cy="285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42003">
            <a:off x="7042767" y="-212572"/>
            <a:ext cx="2413018" cy="146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120000">
            <a:off x="6685678" y="2618677"/>
            <a:ext cx="2777452" cy="2590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75178" y="415661"/>
            <a:ext cx="7772400" cy="1606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nl" sz="4000" dirty="0" smtClean="0"/>
              <a:t>Inspiratiesessie</a:t>
            </a:r>
            <a:br>
              <a:rPr lang="nl" sz="4000" dirty="0" smtClean="0"/>
            </a:br>
            <a:r>
              <a:rPr lang="nl" sz="4000" dirty="0" smtClean="0"/>
              <a:t>digitale didactiek</a:t>
            </a:r>
            <a:endParaRPr lang="nl" sz="4000" dirty="0"/>
          </a:p>
        </p:txBody>
      </p:sp>
      <p:sp>
        <p:nvSpPr>
          <p:cNvPr id="27" name="Shape 27"/>
          <p:cNvSpPr txBox="1"/>
          <p:nvPr/>
        </p:nvSpPr>
        <p:spPr>
          <a:xfrm>
            <a:off x="2968979" y="3507854"/>
            <a:ext cx="3184799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nl" sz="2400" dirty="0">
              <a:solidFill>
                <a:srgbClr val="4A86E8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8" name="Shape 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15240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726804"/>
            <a:ext cx="29241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Jesse\Downloads\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953"/>
            <a:ext cx="10202221" cy="51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Vraag </a:t>
            </a:r>
            <a:r>
              <a:rPr lang="nl-N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39852"/>
          </a:xfrm>
        </p:spPr>
        <p:txBody>
          <a:bodyPr>
            <a:normAutofit/>
          </a:bodyPr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General Electric is voortgekomen uit het laboratorium van de uitvinder van de gloeilamp en de fonograaf. Wie was deze uitvinder?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Nikola</a:t>
            </a: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Tesla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Leonardo da Vinci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Alexander </a:t>
            </a:r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Graham</a:t>
            </a: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Bell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Thomas Alva Edison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utoShape 4" descr="G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GE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olin by Coudious-Armad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543"/>
            <a:ext cx="9252519" cy="520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Vraag </a:t>
            </a:r>
            <a:r>
              <a:rPr lang="nl-N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Van welke muziek houdt uw docent?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Pearl Jam en </a:t>
            </a:r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Evanescence</a:t>
            </a:r>
            <a:endParaRPr lang="nl-N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Bruce Springsteen en </a:t>
            </a:r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Coldplay</a:t>
            </a:r>
            <a:endParaRPr lang="nl-N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André Hazes en Jan Smit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Armand van Helden en </a:t>
            </a:r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Tiësto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1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-252536" y="-1927"/>
            <a:ext cx="1152128" cy="52739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5" name="Picture 7" descr="C:\Users\Jesse\Pictures\Tesla_color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16" y="-1927"/>
            <a:ext cx="8536296" cy="51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Vraag </a:t>
            </a:r>
            <a:r>
              <a:rPr lang="nl-N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Welke natuurkundige eenheid hoort bij magnetische inductie?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Weber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Tesla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Henry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Coil</a:t>
            </a:r>
            <a:endParaRPr lang="nl-NL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1"/>
            <a:endParaRPr lang="nl-NL" dirty="0"/>
          </a:p>
        </p:txBody>
      </p:sp>
      <p:sp>
        <p:nvSpPr>
          <p:cNvPr id="4" name="AutoShape 2" descr="http://upload.wikimedia.org/wikipedia/commons/thumb/c/cc/Tesla_colorado.jpg/220px-Tesla_colorado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http://upload.wikimedia.org/wikipedia/commons/thumb/c/cc/Tesla_colorado.jpg/220px-Tesla_colorado.jp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http://upload.wikimedia.org/wikipedia/commons/c/cc/Tesla_colorado.jpg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7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Jesse\Pictures\Tesla-Tower-on-White-22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82" y="120254"/>
            <a:ext cx="4599955" cy="45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575" y="195486"/>
            <a:ext cx="5877273" cy="857250"/>
          </a:xfrm>
        </p:spPr>
        <p:txBody>
          <a:bodyPr/>
          <a:lstStyle/>
          <a:p>
            <a:r>
              <a:rPr lang="nl-NL" dirty="0" smtClean="0"/>
              <a:t>Vraag </a:t>
            </a:r>
            <a:r>
              <a:rPr lang="nl-NL" dirty="0"/>
              <a:t>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67594"/>
            <a:ext cx="6084168" cy="3975906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De afbeelding toont de </a:t>
            </a:r>
            <a:r>
              <a:rPr lang="nl-NL" dirty="0" err="1" smtClean="0"/>
              <a:t>Wardenclyffe</a:t>
            </a:r>
            <a:r>
              <a:rPr lang="nl-NL" dirty="0" smtClean="0"/>
              <a:t> </a:t>
            </a:r>
            <a:r>
              <a:rPr lang="nl-NL" dirty="0" err="1" smtClean="0"/>
              <a:t>tower</a:t>
            </a:r>
            <a:r>
              <a:rPr lang="nl-NL" dirty="0" smtClean="0"/>
              <a:t>, naar een briljant idee van </a:t>
            </a:r>
            <a:r>
              <a:rPr lang="nl-NL" dirty="0" err="1" smtClean="0"/>
              <a:t>Nikola</a:t>
            </a:r>
            <a:r>
              <a:rPr lang="nl-NL" dirty="0" smtClean="0"/>
              <a:t> Tesla. Hij is gebouwd in 1901 en weer afgebroken in 1917. Waar diende de toren voor? (profielwerkstuk!)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/>
              <a:t>Draadloze elektrische energie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/>
              <a:t>Draadloze telefonie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/>
              <a:t>Draadloos internet</a:t>
            </a:r>
          </a:p>
          <a:p>
            <a:pPr marL="971550" lvl="1" indent="-514350">
              <a:buFont typeface="+mj-lt"/>
              <a:buAutoNum type="alphaLcParenR"/>
            </a:pPr>
            <a:r>
              <a:rPr lang="nl-NL" dirty="0" smtClean="0"/>
              <a:t>Alle hierboven genoemde functies</a:t>
            </a:r>
          </a:p>
        </p:txBody>
      </p:sp>
      <p:sp>
        <p:nvSpPr>
          <p:cNvPr id="4" name="AutoShape 2" descr="The Magnifying Transmitter, 3d Render by Leo Blanchette. Invention of Nikola Tesl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5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www.scientias.nl/wp-content/uploads/2010/01/deeltjesversnell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842" y="0"/>
            <a:ext cx="1020535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napcache.boston.com/universal/site_graphics/blogs/bigpicture/lhc_11_20/l05_00904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78" y="-2027"/>
            <a:ext cx="5828922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195486"/>
            <a:ext cx="8229600" cy="857250"/>
          </a:xfrm>
        </p:spPr>
        <p:txBody>
          <a:bodyPr/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Vraag </a:t>
            </a:r>
            <a:r>
              <a:rPr lang="nl-N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9222" name="Picture 6" descr="http://inapcache.boston.com/universal/site_graphics/blogs/bigpicture/lhc_11_20/l11_0000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5554"/>
            <a:ext cx="5220072" cy="261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 wordt hier gezocht?</a:t>
            </a:r>
          </a:p>
          <a:p>
            <a:pPr lvl="1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Bewijs voor de oerknal</a:t>
            </a:r>
          </a:p>
          <a:p>
            <a:pPr lvl="1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Het </a:t>
            </a:r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Higgs</a:t>
            </a: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-boson (dat voor zwaartekracht zorgt)</a:t>
            </a:r>
          </a:p>
          <a:p>
            <a:pPr lvl="1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“</a:t>
            </a:r>
            <a:r>
              <a:rPr lang="nl-N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strange</a:t>
            </a:r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”-quark</a:t>
            </a:r>
          </a:p>
          <a:p>
            <a:pPr lvl="1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Bewijs voor de snaartheorie</a:t>
            </a:r>
          </a:p>
        </p:txBody>
      </p:sp>
    </p:spTree>
    <p:extLst>
      <p:ext uri="{BB962C8B-B14F-4D97-AF65-F5344CB8AC3E}">
        <p14:creationId xmlns:p14="http://schemas.microsoft.com/office/powerpoint/2010/main" val="34501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704125" y="1496303"/>
            <a:ext cx="2073300" cy="2034299"/>
          </a:xfrm>
          <a:prstGeom prst="ellipse">
            <a:avLst/>
          </a:prstGeom>
          <a:solidFill>
            <a:srgbClr val="00FFFF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nl"/>
              <a:t>VAKINHOUD</a:t>
            </a:r>
          </a:p>
        </p:txBody>
      </p:sp>
      <p:sp>
        <p:nvSpPr>
          <p:cNvPr id="57" name="Shape 57"/>
          <p:cNvSpPr/>
          <p:nvPr/>
        </p:nvSpPr>
        <p:spPr>
          <a:xfrm>
            <a:off x="3682850" y="1496303"/>
            <a:ext cx="2073300" cy="2034299"/>
          </a:xfrm>
          <a:prstGeom prst="ellipse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l"/>
              <a:t>DIDACTIEK</a:t>
            </a:r>
          </a:p>
        </p:txBody>
      </p:sp>
      <p:sp>
        <p:nvSpPr>
          <p:cNvPr id="58" name="Shape 58"/>
          <p:cNvSpPr/>
          <p:nvPr/>
        </p:nvSpPr>
        <p:spPr>
          <a:xfrm>
            <a:off x="6613500" y="1496303"/>
            <a:ext cx="2073300" cy="2034299"/>
          </a:xfrm>
          <a:prstGeom prst="ellipse">
            <a:avLst/>
          </a:prstGeom>
          <a:solidFill>
            <a:srgbClr val="D5A6BD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l" sz="1200"/>
              <a:t>ICT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5240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491880" y="205978"/>
            <a:ext cx="519492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dirty="0"/>
              <a:t>TPACK</a:t>
            </a:r>
          </a:p>
        </p:txBody>
      </p:sp>
      <p:sp>
        <p:nvSpPr>
          <p:cNvPr id="64" name="Shape 64"/>
          <p:cNvSpPr/>
          <p:nvPr/>
        </p:nvSpPr>
        <p:spPr>
          <a:xfrm>
            <a:off x="2966987" y="2352578"/>
            <a:ext cx="2073300" cy="2034299"/>
          </a:xfrm>
          <a:prstGeom prst="ellipse">
            <a:avLst/>
          </a:prstGeom>
          <a:solidFill>
            <a:srgbClr val="00FFFF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l"/>
              <a:t>INHOUD</a:t>
            </a:r>
          </a:p>
        </p:txBody>
      </p:sp>
      <p:sp>
        <p:nvSpPr>
          <p:cNvPr id="65" name="Shape 65"/>
          <p:cNvSpPr/>
          <p:nvPr/>
        </p:nvSpPr>
        <p:spPr>
          <a:xfrm>
            <a:off x="4607462" y="2352578"/>
            <a:ext cx="2073300" cy="2034299"/>
          </a:xfrm>
          <a:prstGeom prst="ellipse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l"/>
              <a:t>DIDACTIEK</a:t>
            </a:r>
          </a:p>
        </p:txBody>
      </p:sp>
      <p:sp>
        <p:nvSpPr>
          <p:cNvPr id="66" name="Shape 66"/>
          <p:cNvSpPr/>
          <p:nvPr/>
        </p:nvSpPr>
        <p:spPr>
          <a:xfrm>
            <a:off x="3842387" y="1240078"/>
            <a:ext cx="2073300" cy="2034299"/>
          </a:xfrm>
          <a:prstGeom prst="ellipse">
            <a:avLst/>
          </a:prstGeom>
          <a:solidFill>
            <a:srgbClr val="D5A6BD"/>
          </a:solidFill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nl" sz="1200"/>
              <a:t>ICT</a:t>
            </a:r>
          </a:p>
        </p:txBody>
      </p:sp>
      <p:sp>
        <p:nvSpPr>
          <p:cNvPr id="67" name="Shape 67"/>
          <p:cNvSpPr/>
          <p:nvPr/>
        </p:nvSpPr>
        <p:spPr>
          <a:xfrm>
            <a:off x="2966987" y="2352578"/>
            <a:ext cx="2073300" cy="20342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4607462" y="2352578"/>
            <a:ext cx="2073300" cy="2034299"/>
          </a:xfrm>
          <a:prstGeom prst="ellipse">
            <a:avLst/>
          </a:prstGeom>
          <a:noFill/>
          <a:ln w="19050" cap="flat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959981" y="2658775"/>
            <a:ext cx="2647499" cy="61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 sz="2400">
                <a:latin typeface="Squada One"/>
                <a:ea typeface="Squada One"/>
                <a:cs typeface="Squada One"/>
                <a:sym typeface="Squada One"/>
              </a:rPr>
              <a:t>SWEETSPOT!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5240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920" y="187197"/>
            <a:ext cx="47625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79512" y="55552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 dirty="0"/>
              <a:t>21st century skills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32275" y="2357110"/>
            <a:ext cx="8229600" cy="254919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nl" dirty="0"/>
              <a:t>container begrippen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nl" dirty="0"/>
              <a:t>wat is hier 21e eeuws</a:t>
            </a:r>
          </a:p>
          <a:p>
            <a:pPr rtl="0">
              <a:spcBef>
                <a:spcPts val="0"/>
              </a:spcBef>
              <a:buNone/>
            </a:pPr>
            <a:r>
              <a:rPr lang="nl" dirty="0"/>
              <a:t>aan?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7" name="Shape 77"/>
          <p:cNvSpPr/>
          <p:nvPr/>
        </p:nvSpPr>
        <p:spPr>
          <a:xfrm>
            <a:off x="6045447" y="2357110"/>
            <a:ext cx="1381500" cy="9557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162050"/>
            <a:ext cx="45815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1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676400" y="205978"/>
            <a:ext cx="70104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dirty="0"/>
              <a:t>En dan nog even dit</a:t>
            </a:r>
          </a:p>
        </p:txBody>
      </p:sp>
      <p:pic>
        <p:nvPicPr>
          <p:cNvPr id="174" name="Shape 17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016" y="1275606"/>
            <a:ext cx="3915949" cy="260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2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15240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452563"/>
            <a:ext cx="54387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825761"/>
            <a:ext cx="5599707" cy="384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051720" y="222684"/>
            <a:ext cx="588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ICT in ons “</a:t>
            </a:r>
            <a:r>
              <a:rPr lang="nl-NL" sz="3200" b="1" dirty="0" err="1" smtClean="0"/>
              <a:t>beta”onderwijs</a:t>
            </a:r>
            <a:endParaRPr lang="nl-NL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684"/>
            <a:ext cx="152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9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89298"/>
            <a:ext cx="6101753" cy="256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198439" y="2787774"/>
            <a:ext cx="86915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nl-NL" altLang="nl-NL" sz="1800" dirty="0">
                <a:latin typeface="DIN Offc" pitchFamily="-100" charset="0"/>
              </a:rPr>
              <a:t>Er zit meer rode in de (oorspronkelijk) witte wijn dan er witte in de (oorspronkelijk) rode wijn zit.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nl-NL" altLang="nl-NL" sz="1800" dirty="0">
                <a:latin typeface="DIN Offc" pitchFamily="-100" charset="0"/>
              </a:rPr>
              <a:t>Er zit meer witte in de (oorspronkelijk) rode wijn dan er rode in de (oorspronkelijk) witte wijn zit.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nl-NL" altLang="nl-NL" sz="1800" dirty="0">
                <a:latin typeface="DIN Offc" pitchFamily="-100" charset="0"/>
              </a:rPr>
              <a:t>Er zit evenveel rode in de (oorspronkelijk) witte wijn als andersom. Het maakt niet uit.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endParaRPr lang="nl-NL" altLang="nl-NL" sz="2400" dirty="0">
              <a:latin typeface="DIN Offc" pitchFamily="-100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3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5400" b="1" smtClean="0">
                <a:latin typeface="DIN Offc" pitchFamily="-100" charset="0"/>
                <a:ea typeface="ヒラギノ角ゴ Pro W3" pitchFamily="-100" charset="-128"/>
              </a:rPr>
              <a:t>Peer instruction</a:t>
            </a:r>
            <a:endParaRPr lang="en-US" altLang="nl-NL" sz="5400" b="1" smtClean="0">
              <a:latin typeface="DIN Offc" pitchFamily="-100" charset="0"/>
              <a:ea typeface="ヒラギノ角ゴ Pro W3" pitchFamily="-100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nl-NL" altLang="nl-NL" dirty="0" smtClean="0">
                <a:latin typeface="DIN Offc" pitchFamily="-100" charset="0"/>
                <a:ea typeface="ヒラギノ角ゴ Pro W3" pitchFamily="-100" charset="-128"/>
              </a:rPr>
              <a:t>Denkvraag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nl-NL" altLang="nl-NL" dirty="0" smtClean="0">
                <a:latin typeface="DIN Offc" pitchFamily="-100" charset="0"/>
                <a:ea typeface="ヒラギノ角ゴ Pro W3" pitchFamily="-100" charset="-128"/>
              </a:rPr>
              <a:t>Meerkeuzevraag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nl-NL" altLang="nl-NL" dirty="0" smtClean="0">
                <a:latin typeface="DIN Offc" pitchFamily="-100" charset="0"/>
                <a:ea typeface="ヒラギノ角ゴ Pro W3" pitchFamily="-100" charset="-128"/>
              </a:rPr>
              <a:t>Elkaar uitleggen (peer </a:t>
            </a:r>
            <a:r>
              <a:rPr lang="nl-NL" altLang="nl-NL" dirty="0" err="1" smtClean="0">
                <a:latin typeface="DIN Offc" pitchFamily="-100" charset="0"/>
                <a:ea typeface="ヒラギノ角ゴ Pro W3" pitchFamily="-100" charset="-128"/>
              </a:rPr>
              <a:t>instruction</a:t>
            </a:r>
            <a:r>
              <a:rPr lang="nl-NL" altLang="nl-NL" dirty="0" smtClean="0">
                <a:latin typeface="DIN Offc" pitchFamily="-100" charset="0"/>
                <a:ea typeface="ヒラギノ角ゴ Pro W3" pitchFamily="-100" charset="-128"/>
              </a:rPr>
              <a:t>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nl-NL" altLang="nl-NL" dirty="0" smtClean="0">
                <a:latin typeface="DIN Offc" pitchFamily="-100" charset="0"/>
                <a:ea typeface="ヒラギノ角ゴ Pro W3" pitchFamily="-100" charset="-128"/>
              </a:rPr>
              <a:t>Meerkeuzevraag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nl-NL" altLang="nl-NL" dirty="0" smtClean="0">
                <a:latin typeface="DIN Offc" pitchFamily="-100" charset="0"/>
                <a:ea typeface="ヒラギノ角ゴ Pro W3" pitchFamily="-100" charset="-128"/>
              </a:rPr>
              <a:t>Uitleg docent</a:t>
            </a:r>
          </a:p>
          <a:p>
            <a:pPr eaLnBrk="1" hangingPunct="1"/>
            <a:endParaRPr lang="nl-NL" altLang="nl-NL" dirty="0">
              <a:latin typeface="DIN Offc" pitchFamily="-100" charset="0"/>
              <a:ea typeface="ヒラギノ角ゴ Pro W3" pitchFamily="-100" charset="-128"/>
            </a:endParaRPr>
          </a:p>
          <a:p>
            <a:pPr eaLnBrk="1" hangingPunct="1"/>
            <a:endParaRPr lang="en-US" altLang="nl-NL" dirty="0" smtClean="0">
              <a:latin typeface="DIN Offc" pitchFamily="-100" charset="0"/>
              <a:ea typeface="ヒラギノ角ゴ Pro W3" pitchFamily="-100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8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boek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2" y="2139702"/>
            <a:ext cx="2627779" cy="201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4339" name="Picture 2" descr="pinolino%20gereedschap%20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9" y="2355726"/>
            <a:ext cx="2339818" cy="169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466730" y="4246960"/>
            <a:ext cx="8208963" cy="0"/>
          </a:xfrm>
          <a:prstGeom prst="line">
            <a:avLst/>
          </a:prstGeom>
          <a:noFill/>
          <a:ln w="8128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1800" kern="1200" smtClean="0">
              <a:latin typeface="Arial" charset="0"/>
              <a:ea typeface="ヒラギノ角ゴ Pro W3" pitchFamily="-100" charset="-128"/>
              <a:cs typeface="+mn-cs"/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9502"/>
            <a:ext cx="8229600" cy="1728192"/>
          </a:xfrm>
        </p:spPr>
        <p:txBody>
          <a:bodyPr lIns="88896" tIns="50798" rIns="88896" bIns="50798"/>
          <a:lstStyle/>
          <a:p>
            <a:pPr algn="l" defTabSz="912813"/>
            <a:r>
              <a:rPr lang="nl-NL" altLang="nl-NL" sz="3200" b="1" dirty="0" smtClean="0">
                <a:solidFill>
                  <a:srgbClr val="000000"/>
                </a:solidFill>
                <a:latin typeface="DIN Offc" pitchFamily="-100" charset="0"/>
                <a:ea typeface="ヒラギノ角ゴ Pro W3" pitchFamily="-100" charset="-128"/>
                <a:sym typeface="Arial Rounded MT Bold" pitchFamily="-100" charset="0"/>
              </a:rPr>
              <a:t>TECHNOLOGIE ALS KRACHTIG </a:t>
            </a:r>
            <a:r>
              <a:rPr lang="nl-NL" altLang="nl-NL" sz="3200" b="1" dirty="0" smtClean="0">
                <a:solidFill>
                  <a:schemeClr val="accent2"/>
                </a:solidFill>
                <a:latin typeface="DIN Offc" pitchFamily="-100" charset="0"/>
                <a:ea typeface="ヒラギノ角ゴ Pro W3" pitchFamily="-100" charset="-128"/>
                <a:sym typeface="Arial Rounded MT Bold" pitchFamily="-100" charset="0"/>
              </a:rPr>
              <a:t>LEER</a:t>
            </a:r>
            <a:r>
              <a:rPr lang="nl-NL" altLang="nl-NL" sz="3200" b="1" dirty="0" smtClean="0">
                <a:solidFill>
                  <a:srgbClr val="000000"/>
                </a:solidFill>
                <a:latin typeface="DIN Offc" pitchFamily="-100" charset="0"/>
                <a:ea typeface="ヒラギノ角ゴ Pro W3" pitchFamily="-100" charset="-128"/>
                <a:sym typeface="Arial Rounded MT Bold" pitchFamily="-100" charset="0"/>
              </a:rPr>
              <a:t>GEREEDSCHAP</a:t>
            </a:r>
            <a:endParaRPr lang="nl-NL" altLang="nl-NL" sz="3200" b="1" dirty="0" smtClean="0">
              <a:latin typeface="DIN Offc" pitchFamily="-100" charset="0"/>
              <a:ea typeface="ヒラギノ角ゴ Pro W3" pitchFamily="-100" charset="-128"/>
            </a:endParaRPr>
          </a:p>
        </p:txBody>
      </p:sp>
      <p:sp>
        <p:nvSpPr>
          <p:cNvPr id="14342" name="Rectangle 5"/>
          <p:cNvSpPr>
            <a:spLocks/>
          </p:cNvSpPr>
          <p:nvPr/>
        </p:nvSpPr>
        <p:spPr bwMode="auto">
          <a:xfrm>
            <a:off x="457200" y="4344591"/>
            <a:ext cx="14732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1pPr>
            <a:lvl2pPr marL="37931725" indent="-37474525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700" b="1" kern="1200" smtClean="0">
                <a:solidFill>
                  <a:srgbClr val="000000"/>
                </a:solidFill>
                <a:latin typeface="DIN Offc" pitchFamily="-100" charset="0"/>
                <a:cs typeface="Arial" charset="0"/>
                <a:sym typeface="Arial" charset="0"/>
              </a:rPr>
              <a:t>content</a:t>
            </a:r>
            <a:endParaRPr lang="nl-NL" altLang="nl-NL" sz="1800" kern="1200" smtClean="0">
              <a:solidFill>
                <a:srgbClr val="000000"/>
              </a:solidFill>
              <a:latin typeface="DIN Offc" pitchFamily="-100" charset="0"/>
              <a:cs typeface="Arial" charset="0"/>
            </a:endParaRPr>
          </a:p>
        </p:txBody>
      </p:sp>
      <p:sp>
        <p:nvSpPr>
          <p:cNvPr id="14343" name="Rectangle 6"/>
          <p:cNvSpPr>
            <a:spLocks/>
          </p:cNvSpPr>
          <p:nvPr/>
        </p:nvSpPr>
        <p:spPr bwMode="auto">
          <a:xfrm>
            <a:off x="6530975" y="4344591"/>
            <a:ext cx="2382838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96" tIns="50798" rIns="88896" bIns="50798"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1pPr>
            <a:lvl2pPr marL="37931725" indent="-37474525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pitchFamily="-10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700" b="1" kern="1200" smtClean="0">
                <a:solidFill>
                  <a:srgbClr val="000000"/>
                </a:solidFill>
                <a:latin typeface="DIN Offc" pitchFamily="-100" charset="0"/>
                <a:cs typeface="Arial" charset="0"/>
                <a:sym typeface="Arial" charset="0"/>
              </a:rPr>
              <a:t>gereedschap</a:t>
            </a:r>
            <a:endParaRPr lang="nl-NL" altLang="nl-NL" sz="1800" kern="1200" smtClean="0">
              <a:solidFill>
                <a:srgbClr val="000000"/>
              </a:solidFill>
              <a:latin typeface="DIN Offc" pitchFamily="-100" charset="0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266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056" y="1732053"/>
            <a:ext cx="3888432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2627784" y="267494"/>
            <a:ext cx="5925344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 dirty="0"/>
              <a:t>Terugblik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251520" y="1356309"/>
            <a:ext cx="6552728" cy="12154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 dirty="0"/>
              <a:t>Wat </a:t>
            </a:r>
            <a:r>
              <a:rPr lang="nl" dirty="0" smtClean="0"/>
              <a:t>neem je mee uit deze sessie?</a:t>
            </a:r>
            <a:endParaRPr lang="nl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684"/>
            <a:ext cx="152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subTitle" idx="1"/>
          </p:nvPr>
        </p:nvSpPr>
        <p:spPr>
          <a:xfrm>
            <a:off x="685800" y="2840056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nl" dirty="0"/>
              <a:t>meer weten of verder praten</a:t>
            </a:r>
            <a:r>
              <a:rPr lang="nl" dirty="0" smtClean="0"/>
              <a:t>?</a:t>
            </a:r>
          </a:p>
          <a:p>
            <a:pPr rtl="0">
              <a:spcBef>
                <a:spcPts val="0"/>
              </a:spcBef>
              <a:buNone/>
            </a:pPr>
            <a:endParaRPr lang="nl" dirty="0"/>
          </a:p>
          <a:p>
            <a:pPr rtl="0">
              <a:spcBef>
                <a:spcPts val="0"/>
              </a:spcBef>
              <a:buNone/>
            </a:pPr>
            <a:r>
              <a:rPr lang="nl" u="sng" dirty="0" smtClean="0">
                <a:solidFill>
                  <a:schemeClr val="hlink"/>
                </a:solidFill>
                <a:hlinkClick r:id="rId3"/>
              </a:rPr>
              <a:t>j.scheer@aps.nl</a:t>
            </a:r>
            <a:endParaRPr lang="nl" u="sng" dirty="0">
              <a:solidFill>
                <a:schemeClr val="hlink"/>
              </a:solidFill>
              <a:hlinkClick r:id="rId3"/>
            </a:endParaRPr>
          </a:p>
          <a:p>
            <a:pPr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2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5240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ctrTitle"/>
          </p:nvPr>
        </p:nvSpPr>
        <p:spPr>
          <a:xfrm>
            <a:off x="685800" y="1583345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 dirty="0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Bedankt voor </a:t>
            </a:r>
            <a:r>
              <a:rPr lang="nl" dirty="0" smtClean="0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je </a:t>
            </a:r>
            <a:r>
              <a:rPr lang="nl" dirty="0">
                <a:solidFill>
                  <a:srgbClr val="4A86E8"/>
                </a:solidFill>
                <a:latin typeface="Pacifico"/>
                <a:ea typeface="Pacifico"/>
                <a:cs typeface="Pacifico"/>
                <a:sym typeface="Pacifico"/>
              </a:rPr>
              <a:t>aandacht!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267744" y="85650"/>
            <a:ext cx="5770984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l" dirty="0"/>
              <a:t>Even voorstellen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75" y="1419622"/>
            <a:ext cx="2983305" cy="174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65723"/>
            <a:ext cx="1761176" cy="194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386789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Jaco Scheer </a:t>
            </a:r>
            <a:endParaRPr lang="nl-NL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9632"/>
            <a:ext cx="26289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15240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05" y="287102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2400"/>
            <a:ext cx="12319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447675"/>
            <a:ext cx="6635080" cy="857250"/>
          </a:xfrm>
        </p:spPr>
        <p:txBody>
          <a:bodyPr/>
          <a:lstStyle/>
          <a:p>
            <a:r>
              <a:rPr lang="nl-NL" dirty="0" smtClean="0"/>
              <a:t>Digitale leeromgeving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2800" dirty="0" smtClean="0"/>
          </a:p>
          <a:p>
            <a:endParaRPr lang="nl-NL" sz="2800" dirty="0"/>
          </a:p>
          <a:p>
            <a:r>
              <a:rPr lang="nl-NL" sz="2400" dirty="0"/>
              <a:t>https://sites.google.com/site/inspiratiesessiewoudschoten</a:t>
            </a:r>
            <a:r>
              <a:rPr lang="nl-NL" sz="2400" dirty="0" smtClean="0"/>
              <a:t>/</a:t>
            </a:r>
          </a:p>
        </p:txBody>
      </p:sp>
      <p:pic>
        <p:nvPicPr>
          <p:cNvPr id="4" name="Shape 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15240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5766"/>
            <a:ext cx="38991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95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83568" y="356237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Onderdeel 0: Verwachtingen </a:t>
            </a:r>
            <a:endParaRPr lang="nl-NL" sz="3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11752" y="8810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Wat hoop je uit deze workshop te halen?  </a:t>
            </a:r>
          </a:p>
        </p:txBody>
      </p:sp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7864" y="1779662"/>
            <a:ext cx="2016224" cy="1512168"/>
          </a:xfrm>
          <a:prstGeom prst="rect">
            <a:avLst/>
          </a:prstGeom>
        </p:spPr>
      </p:pic>
      <p:pic>
        <p:nvPicPr>
          <p:cNvPr id="6" name="Shape 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5240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835697" y="222684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Welke digitale mogelijkheden gebruik je in je natuurkunde onderwijs?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7694"/>
            <a:ext cx="2543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267836" y="357986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Onderdeel 1: Voorkennis activeren </a:t>
            </a:r>
            <a:endParaRPr lang="nl-NL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684"/>
            <a:ext cx="152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3518"/>
            <a:ext cx="2700088" cy="432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23528" y="1131590"/>
            <a:ext cx="4248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/>
              <a:t>Onderdeel 2: </a:t>
            </a:r>
            <a:r>
              <a:rPr lang="nl-NL" sz="3200" b="1" dirty="0" smtClean="0"/>
              <a:t>Stellingen</a:t>
            </a:r>
          </a:p>
          <a:p>
            <a:pPr algn="ctr"/>
            <a:endParaRPr lang="nl-NL" sz="3200" b="1" dirty="0"/>
          </a:p>
          <a:p>
            <a:pPr algn="ctr"/>
            <a:r>
              <a:rPr lang="nl-NL" sz="3200" b="1" dirty="0" smtClean="0"/>
              <a:t>Het gebruik van mobieltjes in de natuurkunde les is een verrijking.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52400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8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6400" y="519546"/>
            <a:ext cx="4896544" cy="857250"/>
          </a:xfrm>
        </p:spPr>
        <p:txBody>
          <a:bodyPr/>
          <a:lstStyle/>
          <a:p>
            <a:r>
              <a:rPr lang="nl-NL" dirty="0" smtClean="0"/>
              <a:t>Hoe zet je </a:t>
            </a:r>
            <a:r>
              <a:rPr lang="nl-NL" dirty="0" err="1" smtClean="0"/>
              <a:t>social</a:t>
            </a:r>
            <a:r>
              <a:rPr lang="nl-NL" dirty="0" smtClean="0"/>
              <a:t> media in </a:t>
            </a:r>
            <a:r>
              <a:rPr lang="nl-NL" dirty="0" err="1" smtClean="0"/>
              <a:t>in</a:t>
            </a:r>
            <a:r>
              <a:rPr lang="nl-NL" dirty="0" smtClean="0"/>
              <a:t> je </a:t>
            </a:r>
            <a:r>
              <a:rPr lang="nl-NL" dirty="0" err="1" smtClean="0"/>
              <a:t>vakles</a:t>
            </a:r>
            <a:endParaRPr lang="nl-NL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684"/>
            <a:ext cx="152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data:image/jpeg;base64,/9j/4AAQSkZJRgABAQAAAQABAAD/2wCEAAkGBxQTEhUUExQWFhUVGSAYGRgYGSAcIBsgHx4dHiAkHCAdHyghIB8lIB8eITEiJSorLy4uIB8zODMsNygtLisBCgoKDg0OGxAQGzcmICQsLCwvLC80LC80LCw0LCwsLCwvLCwsLC8sLCwsLCwsLCwsLCwsLCwsLCwsLCwsLCwsLP/AABEIALcBEwMBEQACEQEDEQH/xAAcAAACAwEBAQEAAAAAAAAAAAAFBgMEBwIAAQj/xABHEAACAQIEAwYEAwQJBAAFBQABAgMEEQAFEiEGMUEHEyJRYXEygZGhFEKxI1KSojNicoLBwtHh8BUkQ7IWF1Pi8Qg0VGPS/8QAGgEAAgMBAQAAAAAAAAAAAAAAAwQAAQIFBv/EADkRAAEEAAQCCAYCAgICAgMAAAEAAgMRBBIhMUFRBRMiYXGBofAykbHB0eEUI0LxBlIVclNiJDND/9oADAMBAAIRAxEAPwDTZs+nG/dRgfulzf5kLYH646DcIw/5ei4cnS0rDeQV46/RDZuJao/AieyqzfU3/wABhgYGADtO+gSDum8W8/1xivAn1Xyg47IbTUR26Fkvt7qd/oflgcnR2lxn5/lMYbp2zlnbXePx78E5wyq6hlIZWFwRuDjmEFpor0LXNe2xqCsl4t/7XOEm5KzRy/I+FvrZvrjqwf2Yct8QuLif6sWHeB+xTb2p5eZaMMoJaORW2FzY+H9SPphXBPyyUeITvSMeaGxwP6VTKMslqMmNO6MsgBChwVJ0trT4unJb41I9rMTnB092sRRukwmQjX3SI8EcOSU9NJBU926yMW0glhYgAg3AHTpgeJma94czgi4PDujjLJNbUTdm9EW1WkA/cD7fcavvjX86WqWP/GwXeqY6PKYYkREiULHfRcX03NzYm53PPzws6RziSTunGQsaA0DZXcYREsV+fTmZ4YY1uhtuCxOwN7AgDmPPp52w2yBmQOcUjLipA8sY3b3t+0t1mfStfVM/sDot/BY/XDLYYxsEm6eZ27q8NP36q5wXmQ/FaL7SIevNhYj32DYFiWjJYGyNg3ESUTuivadQ97l09ucYEo9NBBP8urCsJp4TuJbmjIWKcOcNz1rssAXwAFizBQL7D1PI8gfuMPPkDN1y4oXSfCrWYcOfgaqOOvDGJt9UJ2YddJZfynmLX+oOMiTM22brZh6t4Em3cnHtE4LpKai76nQqyOuptbNdW23uSOZXlgMUrnPopnEYdjY8zQmfhWnioMsSWRArLEZZDpAYk3axPO+4UD2GBPJe/RMQtEcYJ8SscyjOGSujqmNj3/eP7M13+xOHHM7GXuXNZJ/bn71+jMzqTHEzDnsB7kgfa98IxMzvAK6WJlMURePfBAo4WlRnmmYRrz9fPYbfY4bcWxuDWN1K5UYlnYXySENHvh+1xlskM0U8FNJrOjUNSlQGNwL3ANgVXp1xUhe17XvFLcDYpIpIYXXpeumvsBd1bpA8dLJEO4mj7tpbW1OfMjl/qRbljLc0gMgOoN13Ij+rhc3Dub2XCs3M+/UqPJYGoY0ibcNVaAf3lZfCf0+eJKRO4uH/AFtVh2nBsDHcX15EaL5RZDLDXyVLSAQtqYkncg9D6A/oMW6Zj4RGBqqiwcsWLdMXdk3/AK8vsups1jqFs0s0BUn+juNQvtuATy9uvPEbC6M6AHxVvxLJ20XlnhxHyXGVUKSVayxIVSFSCxJJdiCNyeZsb+ewvzGLke5sRa46n0WYIWSYkSMGjRueJ29+vBE+M6HvqGojtc92WA9V8Q+4GFoXZZAV052Zo3DuWFwUcIUM78xe1wP98dUuddALjtjZQJKO8MEpNHLTU0suhr3RCRbkfEdhcXGBS6tIcaRoi0OBY200ZpkNfWzGXuIqYEAESSazt18A52tsfLAGyRRtq7TL2SyOsNrx/SbuEMiNHT9y0neHUzXAsBq6AXO3+pwtNIJHWAmIIzG3KSjeBIyT8/73v30307W/hGMHddfC9X1Qzb/tFaSjV5Dq3Ci9vP8A2/2x0JJSxui8dBhmSynPsOCpZhn0sb6UiAVTaxU3I+Ww/wCc8Giwkb2252pSuJ6VxEMmSOPsg8jr8tvVLnG2bQziMqhEo+IkW28j57/83wxg4ZIiQTolOk8XDiQ1zGkO42K05d6tdm2aEO9Ox8JGtPQjmB73v8j54F0jEKEg8E50HiTZhO24+6bsz4fp6h1eaIOyCwuTa3Plex+eOcyZ7BTTS7skEchBcLpEgLYEjL7iKKlnGbQ0sTTVDiONbXY32vsOQJ3OIrAtWopQyhlN1YAg+YPLEVIbDxLSPP8Ah1qYWm3HdiRS1xzFr8x5c8RXRWYdpXHZqaWZaBasCnlUNVR+GIkbFSytcruOYsTp6EHE71NjSPVGYB6yinDMkddEhup0m7La1/nGMORaxHu9/lc6Y5MQ3hm09+ilmjSmgrHWFHmpZvCXu3hbSVJ33srn+G+LBL3NBOhCy4CNj3AWWnj771TzqrVKjLa5FCLPp7y3IE2DfPSzD+7jTAS18Z4IcpqSKVooHf35rQFdaiFwVYK4aMh1seqnbyOEAV1TRX5zyrMZqGp1obSRMUYdGsbMreht+h5jHTc0PauMx7on6cFs8NRSZxSWYXH5lvZ4m8wf0PIj5jCXajcup2J2e9ExGjRo+6ZQ6WCkOAwIFrXvseWB3raLQIooVBWUmZ07oriWJtnXdWFjcXBsw3AIPpjVOYVnsStrcLHOO+GFopQqSiRHBIBI1ra2zge+x2vvttu5FJnC5mIg6o6bFbfwvVipoYHbfvIlDe4Fm/mBwk62P04LotqSPXYhL9FFPHUTI1X3ABGgMgYOu9jvYcrXtvf2w+9zHsa7Jf2XDhZNFM9nWZANrF2Oete/BGTnSIY7nvXAIaRVtsegF+ptsD0wv1DnA1oORXQ/lMYW2cx4kBBqWZzFJCVEkT30azcpc7b73tzwy5gDg8aEeqRZITG6NwzNO18P9Itm8RMUKs4ZkIJYb7jkf8Sfc7YBFWZxqgU3ibLGNJsjW11V0i1MqlTtbxkWNrX+V+Q+vliNeYmaq5IxiJBW3FEYcmhUAd2pt1IuT7nrgBmeTumm4SForKr0aBQAoAA5ACwwMknUpgAAUF9IxStCaLhmjhN46aJT56QSPYncfLBHTSO3KE2CNuzVLW57TQyJDLPGkj20ozAE3Nht6kWGMhjiLARMwGloXn3GcNLJJEysXjWOQ3sAUdwhZTvfRe5BA29jbbIi4WsOka3QqPizik0dVRowXuZy4lYg3W2hVN72ADOL3HLFxx52k8QqfJkcBzU8NbImaSQszGOWnWWMHkrI5VwPUhlJxmh1d96vMc9dyYio8sDRbS1V5j3Tro8UjfCi7lv9ut8dFsYe05thxXAfO6KQZNXHYc/fNUKjjaWNiklNpYcwXt/lxpvR7Xi2v08P2hydOPidkkiojv8A0i1JPHmFM/eR6dyu+9jYG6mw88Aex2FlFFPQTRdI4clza3HgeYKQcjkanmSa2ynxf2Tsfsb46+Ij6yMtXlMBiupna/h9lq9ZIyxuyAMwUlVJtcgbC/S5x5xe/S92ecTnMaJahlCOWZWVTcKQduf9UqfniKJIoePBl1LUgtU1r01X3UrTsEKhtYuti5KXjYC9rk9BsIrrmoOJeIK6oE2XV9PCn4umaam7okkNGDKqsxNmP7OxIA3tzB2hUtLPD3EZd6eWrMkcYpGpaOYn9ksyKU7x/Jt7aumxOwuIp3KLIKcMtPDP+ISWllDJT01FeTVqvraYncHmemw52BxazY4EfdOFHwXmcEdXl0KwNR1TswqHbeNWAU+AG5bSBYWtqF777VSl9yI5lwlVQ5ZRxraaopH2MYPwkkiwNidNkHsL4Zwz2tcQ7YhJY2NzmhzRqCuWybN6ppmYRU4qFCyC4swUEDYa2GxI5jBs8DABvXvuS5jxUhJ0F6H3qrdF2XXCioqndV5IgsB52LE/YDGXYz/q1bb0cSAHusclowwkumvzx2l0Pc5jOLWDkSD11gE/zasdCA2wLkYluWU96A5bmUsDiSF2jcdVP2I5Eeh2wRzQ4UUNj3MNtKam7Tq8rp1Rg/vCMX+/h+2Bfx2Jj+bJyHvzSekpU3DEHzBtz54MQCKSoc4GwVfy3IKmf+hp5XB/MEOn+L4fvii5rdyrax7tha3Hs0y2opqIQ1KaGV2KjUG8LWbfSSAdRbbCEzg51hdXDtc1lOCZKujSQAOoa3LzHseYxhr3N2K3JEyQU4Wo6XLYozdEAPmSSfkSSRjTpXu3KzHh44zbR7813NRI25UX/eAsfrig9w4q3QsduPNfIaQKQSSxHK9tvYKAL+vv54heSo2INN7++5TvIFFyQBz3NuXPGEVCc14lggSJyWkE/wDRCFDIZNtXh0gg7b88bbG5xI5LLngbr3EWdGmhSbRqUyRo9zp0K7BS3I7gkbbe+IxmY0o52UWl7iriCqhqJjEyiOkhjnaIoCZlZ2EniJuukLtbrzwSNjS0XxNeCG97gdOCG8dyN3lSA50yUqVcOpjYPTSaiFBNhdSDtzxuKqHjXzWZCbPhfyUfaPRyTyUc0CFxURlHTkXVStQqhrHSTpYBvP3xcBDbB4f6WJwSQRx/2rnGfCzZk8E0aMmundSX8DRts0YdT4rEl0IANtV8Zik6uwea1LH1hBHJFs04P/GCl/Ft/QwskioW8TuqC4YEGwK3sRvtcYw2XJeVbdHmq1eq+EaeZIFqA0xgQoGZipYEKDr0Ear6Rz25+eMiUgnLxWjGHVaPKLC3lgaIs7qctko6lZL3XV+zdtxa1tDHobbeo5eWO3HKzERFp34/lePxGFnwWKErNRehP0Plp9EzzNBPpaWAlh/zmCLj3wkGyxWGO0XXe/DYqnSx6j3veo8VJNcp3UaiNCOQsDbr7euMtoOzvNlbkzPj6qJuVv2+yCyZYkjCGOzEkd4RuEW9zqPLURsBz3vyGGjiHBuc+XeVzmdHMLxG3U8e4d/jwCdMclenWM8NVtdltRX0tPl0tSrVLSRsLxxqDyu5XSfDo2v0OJqpYVybs8qqqSteXuoEr4YmZNWoxzoY2Ow8JUMJN9W+rEUtN7cEJIcveaV2moFCh0sokNkB1ghjY6eQPU74ipXsq4Po6eAUyQIYQ/eBJLyjX+8O81WO3TEUpG0QAAAAACwA2AHpiK19ZrbnbEUQXMOLaOElZJ01LzVbsR6eEHf0wZuHkdqAgPxMTPichR47Eh001LPMdWm5ARb2va5vbbfcDbGzhw0W9wHqg/zA41G0n0HzQ2biWtYgtJS0oYlY0e7l7G178tN/zbYvLEPhBdW9cP2sdfMd6byvij3CebvM80c66KiIgOoPhIPJlv0P2+eBysaAHMNtKYgmLyWvFOG6V+1XhGeqngkpotZKFHOpVC6Tdb6iOepuXljcEgaCChYqFzyC0IHl3ZDUtvNNFGPJQXP+Ufc4IcS0bBBbgnnc0mnLuyajTeVpZT5FtK/RQD/NgRxLjsmG4Ng31TRlvDFHBbuqaJSPzaQW/ia7ffAnSOO5Rmwxt2CL4wioTxNmLQQ6k+JmVATyUsbAnp6C+1yuNNFlS2j4tkEy/iBwps5mj6uVGtPM6FAuh6DmOe42U5g5pY4lpdpt79/pGhRa1DgrJcXBLM2of1WDBRfzVbYHnrREyk6+/fkrmWuSpBJIU2BPMgqGF/UXtf0xh621DMlzKRqutp5DfumRo9gP2cibcudmVhc405oDQQqa63EFB+MKN5KTv4xeoo2ci+5ZbFJVJt+ZN9uoGCMID6OxQnWW5huFQrMveXJaBohIzwinkAhJEhFgjaCNwdDMb+l8aDgJXXxtU4ExDy2RrOcvmq8t7iOLu2kHdlal7sqrcBiya9T7K2567m+BtIbJZPyRHguZQHzVnPeEkqtJeWRH7owyNHYGSNrala4OxIuPK5xTJS3h3q3R5tb12RHMMipp1RZoY5BH8AdQ2nkNr9Nht1sMZa9zdirLGncIgosLDYDGFtfcRRexFF7EUXsRRLc/GNEbqz6lOx8DEH5Eb4gdRsLoHojEubRb5WF9y2noZv6ByOpVJZI7f3AwsPlg/wDJedzfiAVy5uiBCe00t8CQPQ0iK5DTdYUb1caz9Wufviv5Ev8A2+Wn0QRgoOLAfHU/M2VPLJFTRFjpiiQXNhYD5D9BzxjtSO5lGAZEzSgAgCce09wWjqEiY2EzRWjPzve3ywc4R/MXyvVLjHRk8a51omrCqcUNVVxxjVI6oPNmCj6nFhpdoAqLg0WSl+t46o02WQyt0WJS177Cx+Hn64O3CyHUih3pZ+Nhbpdnu1VGo41lYrFDRyrO/wAPfjSukc2Jvc28tufPob6mMAvc8UOWqGcW4kNaw2eenmhj19fPqP4yFUUop/DANcs4U3LeJSAb+R+uLLoWUMhs38WmwtYLsQ//ADAAr4ddz37IBDC09ZNTVMkk6wJL3etze6nYmx3P/OQww+TJC2Rgoki0q1pkmdFISQLpT1k/4ZqSCGGN45ERyxTU0rE72bmCNiLcrjpgbG9cHyPcQQSN9vJae7qSyNjQQQD4+aucUB0hzD4lDTRtflqVlUG3mLgj5EYFhcrnxeB+eqNiszWS+IVdsxVY445JFo6mBBE5eDWxVeRjbewPPbnfY23JDC7O4huZpNijQ8whiVuQAnK5oo2LPkjvZ3SOaieoHetC6hUkn+NyDe4/qf7eRxWIIEbWGgeQ2H7RcGCZHPFkHidz+k45zmS08LSsrNawCoLsxYhVAHmSQMIudlFrrwQmV4YDXeeHEpcp+I6mo19yKWPux4wZDPIvvHEOfpfntzwISPdtX1+iedhYYqz5je2mUHzP4Sll+a5hXySKs04jCuFeNO6XWougYgXXVtcFri4wEGR5Oq6EsWFwzWnKL0sE3px91Sf+CZ5WpVFQytMhKuQ6ufMBipI1aSL7+vXDMROXXdcfHCMTEximnbSvl3Wj2CJRR1ESurK4DKwswIuCOtwemLBrZUQCNUg1eQywt3kAZkBtZfE6DYkEbl0G69WFgd+Yc68FpB3rRc84angt2vVGOHqsJLJTr3niXvV1oygEnS/NQB+VtI6ljzOE2l7hmkHFdAiNhyxm0x0aAAkcmNx7AAD7AHFuVNQqv4aSWqWp72aNwqoVjfQrhWLDXYXIueV7EY0JKblpUWW7NaMRwqt7C2o3PqcYJJWgAF2osLDYDFK19xFF7EUXsRRco4PIg+xxZBCoEHZL2b8Z08DFPFIw2IQCwPkSSBf2vhqLBSSC9h3rnYjpSCF2Xc9yJ5JnEdVHrjJ2NiDsVPrgM0LonZXJrDYmPEMzsQKn4wY5u+XPCFCxd4kmu5fZT8OkWG79T8OBJhNuIognDeaw1EXhVUZNnjsBp/8At9cUCnsZhpYX6mwdjz/aX56Ba2pJpQIkhBvMgtqk6Wta9vMdL+YxW+y6DZnYWACftF3+J4D373R3hnN3k1wTi08Ozf1h0Yf86g9bCwUhjcM1lSxfA7bu7kL7RJw4p6ZVZ3klVyire6KfFf03+xw5hRWZ/Ieq4WNcCGs3sjTuQHirLa2WrkQyBaYESWkcd2qIBuyjkL3FiN7HyuDwvibGDXa277S2IZO+Utvs767UOasmSsqGp1NYr00khRpaXwMG0khW225be+/TGajYCcvaHAohM0haM3ZJ3alnLqYTrXmctLJBCe7Z2JK6SR54Ze7Jky6AnVJxt6zrM+paNLRzN8zkhqqaKliTS0aSmNQF7xirDc22so26A3O+Fura+JxkPdfJMvldHKxkTeANc19QQwFZ5e/h74PTlJm1lQw1a15tpDCxv5391znktjKNU6xpfdyROxGQ91i7brw71RyWmjp4qvup1mcRCTwA6QEa4uepJ6Dlb1wWdzpXx5m0LrXfVBgY2Jj8rsxq9O5XcqaWok/E0dFZ5L95JM/gPQhOXMjmPL1OI+IMZ1cr9BsBv5rcbzI7rIo9TuTt5IrRcJ13d929VHFGxPgjTVoUn4UZrECxt6euMOfBmzZbPM8e8orYMRlylwA7uHcERp+AaYEGV5pyLW72QkbctgBcehxX8pw+EAeARBgmf5EnxKaJIVa11BtyuL2wuCQmy0HcLwmW+nUL+V9/pilqivTpqUg9R9MUVGmjaw/JcjrKKujJRgkTeOUf0ZiHxktytp3sd722wmxjmOXqZ8TDiICL1PDjfBBKniNlrHqICVXvzMqEnSd/zKCPiHPrvzxVnNYRxh2mERv3qr4/PuTr2JZneSph2GoCVVGwFiVa3pugwaDSwuZ0zH2WP5afj7rRM5rZUeGKLQGmLDW4JA0rqtYEEki/UcjhtjQbJXnnuIoDiu8lzEyq6yALLEdMijl5hlv+VhuPmOmI9uXbZRjsw1XRqe6dg6tpY6lZVLDfmDpBIN7nyscTLmGimbKdVKrmT8pVOuoWLegHMDzvY+nXFVlV3mVvGVpexFEAkpatq4PrC0yj4Qefh3BHU6uvlhoOhEFV2lzyzEnFB1/1j10+t+iMfjI9Zj1rrA1Fbi4HmR5YXyOrNWid6xmbLeu9IMnGVKZe7Dnr47eHYEnf5eWGDg5Q3NXkkh0nhi/IHefBCqLjvvapIljtG7aAxPi32BtyG/T74O/AZYy4nUJSPpgSThgb2Saviq2Z1ctfVtSxuY4Y76yPzadiT5i+wHLrjcbG4eISuFk7IU8smNxBw7DTRv38/wAV5obkMEkIrZoWJiRGjV/3jq2YdNhvf19cGnc15jY4akg0lcIx8QmkjPZAIB5m9D5bor2ewQimnlkCncq5bogUH6G5/wCDAMc5/WNa3y8U30QyIQPe/wAD4Uuey2I/t2/KdIHuNR+wI+uL6SI7I46qugmntu4afdAu1SoFDmuXZib6AGjkI8lv99Mr++nHLXoVf/8Am/Gd48vr3Q8mEQsfoxH3xNVXZ5rnP8tnIerkRIA1gYw1mYHnfoSdrjra9rjfBHFenwk8ILcOwl1ca0Hv2UfyriId2qUdHIyqLdFUHmRqN7n1O554u+S58+COcuxEoBPmfkqhqJxmNPJLCITIDHYOG1AA87eRK/QYnFFyRHByMjfmqjtVe9VN2l0gEK1Ss6SQEAFWtdXYAg/888PYN1uyHYrymObTRIDRH3QLPayJKzMYJyyRVCxftVUtoZUUrqA6E3+nzBo2uMbHN1IvRLyvaJZGO0DgNeWigyNzHGIMuJqpO9E0kmkpGoUbLdurWtf1xqQZjml7Iqu9Zh7DckPaN2eXsotSZdWM8jU9FBTCW/eiocyCQtz2F7KLnawBv8sCc+OhmeTW1aUjNZLZMcYF75tbVql4CMjB62bvWWNY0EY0BApuCCNyRvzHU89rZdi6FRitbN8VtuBLjmlN0KFaUi2WcG0sLa9LSva2qZtZt7Hb7YC7EvcKGg7tEZmEjacx1PfqquZ8IHvhNRyrSsU7t1ESlWF73tyB/wBBy3voTNc3LKM2t7rD8KQ/NCculHQIpw/lS0VMIzJqCamZ2so3JJPoB74HNL1jsyPh4eqYGboFmPaLCi6oopJQeTbIp9id7fLA4/7A8t/x3RZXCKZkUmhcgcvaBVSfAkUQ+bn72H2wsZTwTww7RulniDO6mRW1VMjbHwhtA+iWxnOSiiMAaBZtQ1smvvA7K6kEFdje/mN/nhnKKKS652YXxX6X7N89asoI5ZDeQFo5D5lTa59Stm+eINQsvFOWZ1GaDKauaJS1QxJUxk6UVSdSKLhmZtJHIAb23wpeR1L0YZ/Kia86Dnxvj3KTMeEvxsC1FFSSwSa9LwsNCkEfEhawsPSw57eeshOoCwzGiF2SR4cOe/0TF2b8A1NJU/iJ2RRoK6FJYm9viNrAC19icEjjINlJ47HxzR5GDjuU55yddRSxjmrNOx8lRSv3ZwPrhpnwk+S4j9wPNVJaow1rP3criSFR+zQturtzPIbHqRjeW20sZsr1ZmzaqsStKFAF/wBrKFJHsgYD5nGQxvNaMh4NRXLqsTRRyqCBIocA8xcX3wNwo0iNNi0B4g4wjppVi0lzt3hBtpB+W5tvbbphuDBulbmuuXeubi+lI8PIGVfPu/ao8fZnUIiGElYWteRSLkm5AFjcCwvfrfBcDFG4nPvyS/S2InY0dXo08Rz5c0vSVdT39FJNJfVoK2J+HVbxDzYbnzBw2GRZJGtHP35LnmXEdbC+R29V4Xx8eK5zvKmSvSIysxmK6n5E94dLbeXPby2xIZQ6AuA2vTwWcVh3MxYYXEl1Wdt9D5dy6zzJooswihVSI3MdwSTsWsdz52OJDM58BedxavFYWOLGNjaOycv1oq1xq4gzCKQLsojew2vpY8vktsYwgL8OW+IReki2LGMdW2U/I/pUpMrqxI8sMMvdzFtuRKM17MFNxfbywQSwloa9wsfVBMGJD3SRtOV1+YvY1smShyWqqFVKjTT06/8Ahi2Le+5sPcn264TfPFGSWdp3MrpRYXEztDZewwf4jj9VzH2fKGI/EP3THdALE25XN7G3npxZ6RJHw6+/e6yOhACR1hynh709E25dQpBGI410qP8Alz5nCEkjpHZnLsQwshYGMFBSy06sQWVWKm4uAbH0vyxhFpcPVxg2LoCOhYDEUpK+U5U1Y4qqoXQ7xRdAvQkdb/fmdrDGQL1K7GIxDcK3qIN/8ncb9/LxXNOv4Cu0cqeq+HyV/L6m3sV8sTYq3n+Zhc3+bN+8e/oeasTt+IzOMLulKhLH+s21v0+h8sXxQ2jqcE4nd5FeA4++5Hs2y2OoiaGUXR+djY7EEEHzBAOCMeWOzNXGljbI0tdsVUyThyClD90pvJbWzEsWt539+mNSTPkq+CxFh2R3XHmiRKov5VUewAwInmjtbwaEBzDjmgh+KpRj5R3k/wDQED54GZWDin4ujMVJsw+en1S1W9rUF9MMLt/WkYIv21H7YGZ+QXQj6AlOsjgPDX8Kak4pnn3Wqp4h0CxGT6lpBf5AYyJXHjS0/o2KIfAXeYH2P1TJkmdM8hglKGTTrV47hZFBAPhJJVlJFxc8wQeYBmPs0VzMThcjesbdXRB3B8eIPPT8j+1Uv/0upKGxAUt/Z1rq/lvjTtktCe2FmX/U43okXWoYGwW+56iw58jgXRzsmKe13wuG/iKPqjf8lgc8xTxCzofoR90HjrRGoafWgY2RdPjkO3wBrDSLi7nbcWudsRsJc6kSXEsa2x7/AGuc4ro0IV1kQMAQ6ustr/vJpQ/Q/XBX4cN2KUi6Qzmqr34p34Z7NKCWJZxNJMGF/DpQb7/lGofxYqhS1nN6UPAfm02cC0MVLJUU0S6E8Mqi5O5Gljckn8q4tpWHhNvcrq1aRqtbVYXt788aWL4KpnObJTR95JqIJCgKLkk3/wBOuNNaXGgsucGiylSr4+b/AMUAHrI/+Vb/AK4YGG5lCM/IIvwe7Tq1XKVMkn7OyggIqEiwuSdzdj8vLApez2QtR9rtFMeBIqF5+t4ZfDq/Zt4SbX2PXpgke6HJspsh/wD20G9/2Sb2tfwje2Mv+IrTPhCF8WcPJNA/doolBMgKgAseoNuZb9bYawuJcx4zHTb34LnY/AsliORva304nj80kUVZNWpBRW2Rrluukbb9PCCR67fPovYyAum5+/VcOOWXFtZheR37v0EwccZDNI8Bp0JCLoGkgabG45kW9/TCuDxDGtcHnfVdHpPByvewwjYV4clKvB80umeaciqDBr2BUAWsLC24te429+eM/wAxjbYxvZWx0ZLJUsj/AOy77u4cPT9pgzTIYqhkeQHXHazKbHY3t7X3wrHiHxgtbsV0J8HHM5r3bjiFdmo43ZXZEZl+FioJHsTywIPcBQOiO6JjnBzgCQu5ZlUXZgo9Tb9cYc4NFkogFmgqcudwKbGQfIE/oMKO6Qw7TRd9/omm4KdwsNV6OQMAVNwdwRhprg4BzToUs5paaO6xviTtQrUmlhRIou7dkvYu3hJF7sbdL/DhpsIIslJSYlwJAHv0Shm/EddJbv557OuoAkorKb2IVbKQbGxtbngoY0bBAdNIdz9kC29MbQl+jouNqO3xlbflKNt6bAj7451heqPRWKva++whec1rZiqxU0L2DBu+fwhbeXn+vpijqmsPE3AkvmeLqso1J9+ymbIcnWmj0g6mY6nc82bz9vT/AHxYC5mKxLp35joBoByCJYtLLOePeJqo1S0FDtKRdyCAxJGrSpY2Wy+InnuOVtwSPcTlau/0bgoBCcTiPh4b1yvTfXRK2bcCV3cyVFXMp7tC+l5GdjYXI32v7HAjE6rcujD0phesEULNzWgACSKeneQ6Y1Zza9lBY29hjK7D3tYLca8U/wBTwMauGjlokRA8F5SzG2tSL77m5JI8vD0wTISAW8lw2dKDDySMxBJp2nh6d3zQ3hrhZO7nnrJnp0glELBB4te17mx2Fx0PXlbfIAIJcarRMYrHvDmR4docXDNry9ERy/vaHOYIZZC6BtKsdtSyiw/mtf1XFtGSSkGZzMX0e6Roo7kciP19Vrub0QnglhYXEiMhB/rAjDa8kDRWe8P8JwSKjBpIlt8EelLHqNQXXzvsCOZwIFGcOKyntRh7rMGjFwkaKkYJJsoLdTuTe9ydzgrdkJwvRBYs0J0g7gjSwIFrX6e3T1wQvtC6pobotf7H63wSxr8F2KjyAK/5jJgUhHBbgBy6ppgn0ZhCekgaI/Mah91A+eBsOqM8dlOuCoKFcU0PfUsqD4tOpf7S+IfUi3zxuN2VwKxI22kLJL33HI746KST52a1V0mi/dYOPZh/qpwpiBqCmIDuE2VdbHELySIg82YL+uFwCdkckDdAc3zSOoieKBZJzIpQaFYJc7XLkBQBz54MxpbqdEF7g7Qaow9QtNThpmssSDWwBPIAE2Av9BgVFzqHFFsNbZ4KhwxxTDXd73IYCIgHULXvexAvy2PPyxuWF0dZuKxFM2W8vBFaeijRmZEVWc3YgAE++Mukc4AE7K2QxsJc1oBO6sYwiJX4n47paJ+7fW8lrlEANr8tRJAF/Lny23wN0gboujhOjJsS3O2gOZSnP2ss4PdQKu9ruxb7C3646GAw7MQ0ucao7LmdNCTo6RrB2swu/Pb6fNLuacf1b3vPoHklk+43++D4/CRxwEs30XA/mYmU0PQJalz0lw5ZnYEG5JPI35nHAMLnggjdGhw2JztkO4IOp5eqKVnHp/8AHF83b/Af645sfQp/zf8AL39l7V/Sw/wb81p3ZFxA1XRv3ltcUrIbCwsQGHMn94j5Y7MELYYwxuw5rlTSmV5eeKzntWoO6zKQ28MoWW3uNJ+pU/XHQhNtXKxDaf4o9xRXa6PL6ijo4fGvdAmMzPF3TAoiHqLhwbjf54G0HMQSjPc3IHAWtG4bnjqaWCcqhMkalrAfFazDbyIIwJwokJhmrQaXs+z6kpXhWpYI076IyUJBa4G7BSF5jmRjKIHOrQqFeKVOZf8ATxGdSw9+0lxYC4AAHMnceWIsosM0hMvciaPvrX7vWuu39m9/tiK6O6Xs27QqSGnmqB3kqU8/4eXQtij8jcPp8IO1xfflfEUWf9qqPBmK1ETMpljVw6mxuAUNj/ZA+uFZBT163oZzZsIY3iwCRXdv9V7Npmq8jildi8lNOUdmNzZieZO/5k+mKOrATwPv7KQtEHSTmAUHtsD34FHMlqwGyepFgsiNSSbWueS/VwTjQNFh8knPGaxMJ3BDx9/QqnVa4cvmRLhstrtSgHmmrw39DrJ+WMHss/8AUozMsuKa520sdeda/RM0j2qK6ONEkaeCOrhjddSswBU7dd1Q+5wU7uA5WucBcUTnEgNcWEjgN/uUgcfLUg0dXO476VLhBH3fdaCrAHck7uedsBfm0J3Xc6N6kiWCMdkHe7u7F+i2+iqBJGkg5OoYexF8OA2F457SxxaeBpKeXnu6ieL92Qkez+Mf+1vlgLtCjjVoSv2o8KCptMoOoDpz+V9jyFwfIbjGg5YLVlsWTlfDpcn0TSfqXIX3AbBusFaBAMBLrJ05LVeAMu/DxEsACwAsOSgcgL79SbnmSThd5TLQpc+rbSwld2WVCo8zrG3z5Ypm60RoVqWGEqvXxFFms/B9SJ3ESKEDko7OALE3GwuduXLph0TNy6pQxOvQItQ8EsZu+qpQ53JVAVuSDvqBB2vfYDAnTiqaFsQm7cUx0mR08ZukKBv3iNTfxNc/fAjI48UURtHBWaytjhXVLIka+bsFH3xkNLjQWiQBZQxsypa2OWCKeOQujKQrAmxBF7c+vPBMr4yHEIeZkgLQbWa9j9YY62SFtu8jIt/WQ3/TVh7GNtgIXOwDqkLSjWR8WVVdmXdRuFpkZnOlRdo0NhckE+I6eVueBPgZHFmO/wB0dmIfJNlbt9lpeEU+vz12yQmLM5PKVEkB+Wg/dPvgRhBJK6sHS0kMIia0acT48klpMfM/W2DxOdECGGrSGLndi3AzUa20Gl/6Rug4Uq5U7xYGEYFzI9kUDz1ORt1uMQkndAFAaIPKQpNyCAdyu9wOo5X9MZVq3nOTyQvMNDtHE5XvdB0kXspvyGoEG1+uLUTx2A5lpq6iAn+liEg942sfmRJ9sRRHO3Sg2ppx0LRMfezL+j4PAdwlMWNAUh5HmuYd33FJJUd3c+GFb2J52ZVLL8iMEcxh1cgRzSAU1Tp2d5iQCKRt/NowfmC9/riZ2KCOXvW28b8Mx5hSSU72BPijc/kcX0n25g+YJGE10lnXZFJPNmlVJVAienp0pnvzuGAufMnuwb9efXEUPBLEmXCOlrqxQRXZfmRdpLm7IXAsf6pYk/I9CcTgpxRvMKZZJ86pl+CtpEr4R5lQHNvUuftiKKTiiX8XkuW1fNkXunPrbSxP9+P74BONivQf8flqV8fMX8v9qHgWZXosxpXZVDR94mogDUL9T6hMCb8Lguj0i0sxEMzRsaNcvdrrg/P6RaQwVjOphnFRDpBJJG+kEA23vzt8XPFtLctHnYUx2ExBn6yADtNLXX9ffJd1PHyLUVcsNPrSqRAyTWsGUFblRcMpHS4vis+pIG6pnRLjFGyR9FhOo5HXfSigubcV1FTVpUR/spEUJGsV9gL7et7npyxRfZvim4cBDDAYnagmzaKUPC+Y5jMr1PeqvJpJRpsvkim3ysLX54sMc86peTHYPBRlsNE8hrr3n92tvghCKqKLKoCgegFhhxeNc4uJJ4pL4yY09Sk5H7ORQjN0DAm1/K4Nh/ZwN44o0R0pV5eIodPiYW9TgOqLlQ5Yu9N4aaST1CEL/E1l++NgOWCWDiicXD9dILWihX+s2o/Rdvvi+r5rJlHAInknBKRSrNNI00i7rcaVU+YW5ufUnb3wRrQENzy5W+Pe8FBO0LsjourUpsbAgtuN/hvhiCusFpbEZhGS3dJnZbxLDDTzrUTKmmQOC53bWN7DmxupO3nhnFRFzhlCUwcwDDnPHinTJ+MqOpk7qGW7nkCrLqtz06gL7b254WfBIwWQm2YiN5ppSpxN2iSioamoog7KxQsQWLMOYRV8rczfkduuGIsKC3M8pabGEOyRiz74KlknaFVx1Sw1yAKzBWumhk1WsfIrvfly3B89PwrCzMwrEeMfnyyBBMyjauzhoZ5GVTM8Qt+VU1WCg7C9hv5m++CsIihzNHBBeDNPlceKh4uyg5XWxGB3IAWVGa17gkEEgAHl5cmti4X9cw5vBZmj/jyAtPeoM8DQ5k5gbT3j6kc8gJ1vf2AkIv0ti2U6IZvdKSWyc5eP3RDgTNxltXJFVR6NVo3Y847G4PqhvckdLEeucQzrWAtK1hZBC8teK+y22NwwBBBBFwRuCD5Y5S7CyD/9QmX+GkqB0ZoW/vDWv00P9cRRZ1wM8P4+m/EW7rvPFq5XsdOr016b9MWomTLYa2hze7CTxSkyyEHRJETdnZuVgl23+Ej0xSlpWq860VM8lKQiSSOU8CkhSxK21KSmxHKx6dMQKKDP85aoZGZ5GIjRW1sSNarpJAvbcAHpuTiKK72cZn3GaUj3sGk7tvaQFN/S7A/LEVr9O1lFHKAJY0kCnUA6hgCLgEAjnud/XFgkbLJaDulfM+Me5193DH3MTMmp5ViLsnxiFLEtp5dLnYYZZh81WdT3X80q/FBl0NB3141zTPTVyOitcDUAbEi4uL2O/MYXLSDSaBsWrOMq1nUNHJBxI7rG5hrKUa3CkqrrsNRAsu0dt+reuIpapcX8DVzVFY1C0Hc5iirOspIKMu2pbDqLm++7NtyOIpdcEUzXsvhnFHqnlRqWBadmQ2Msai1j5X8XyYjEU1RqLgqmShahQOITci7airE6rgnybe3v54y9ocKR8NO/DyiRu4Wb1HZRWB7K0LL0YsV+o0kj5Xwv1T16hvT2GLbIIPLT8ovl3ZB1nqfdY1/zN/8A5xoQHiUrL/yH/wCNnzP2H5TPl3ZvQRWJiMpHWRifsLL9sbELVzpemMXJ/lXhp67+qZaLL4oRaKNIx5IoX9BggaBsufJK+Q28k+Oqs4tDWY5r2psZDHSU/eb2VmuS1vJF3t5b/IYeZg9LeaSD8cAaYLWklVkTxLdWG6sOh6EH9MIlPqrR5LTxG8UESHzVFB+wxFDruo88z+npFDTyBL/CNyzewG59+QxtkbnmmhYkkbGLcaQTJe0KmqahII0lBe9mYKBsC37xPIeWDPwr2NzFAjxcb35QlrMeOK2qqWp8uQDSSA1lLMF2LXfwqvlt5edsGbh42NzSFAfipHvLIgoeH+K6r8U1BmB1CW8LXChkZhYbpYMDe3XmCD53JCzJ1kfDVVFiJM/Vy8dEq8IZJHNXLTVBZRd1IU2JZATa5Gw2OGJpC2PO1KQwh0mRyt8U5euWZkhi1aEMcyAm5tfcX67qw9jjMTjNEb7wiSsEEwrbQqenmFHnZZyAgnYljyCSg2JPkA4N/TFEdZh9OX0WgRHidef1Uva7PC9WjxSI57oB9BBsQTa5HWx5egxWDDgwgjirx1ZwQeC9xpl1RBUxV6obOI5ibEhZFC6g9uVyL72vc+RxIHNcwx+I8lWJa5kglHcfNRZtU1mcyxaKfSEBUEA6Rci5Zzt05e9gcWxrMODZWZHvxJGVqaOJ+ziSd6fupEVY4EhZmvc6NgQAN7j1HIYBFig0GxubTM2Dc8tynYUmfPeD4KwRGov3kYALp4S224Ox8N9/MdDubgjndHeXZMS4ZktF26LZRlkdNEsUQIReQLFrfNidvTlgT3l5sozGBjcoSv2w5d32VVFh4orTD+4QW/k1DGVpfmgPi1adcvzqTK5NMpaeQxaJKZm/Zxq4B0sTq8drXCrYXtc9KU8UO4lhpXgjq6RGiVpDDJCx1BHC6wUPPSR/hy5YipLBkxFdLlZipDKbMpDKfIjcffEVr9h5ZXCenjmS37WNXX+8oI/XFrKzaCkjlSniqYy0oqJ1fXIB+10rIyjRZbO4AG+3TmLdEuc0ksOlD5bei5Qa14aHjWzfjvw5qjBS1RUH/o8B94WX7FxghLP/AJD80IdYR/8AqHqtkxyV2lRzrN4qWIyztpQbeZJPIADck4y5waLKNBBJO/JGLKSpe1WNdLmkqBCxsJCAL+w+En01YD145LrjoN5tokbmHD3r6J9pKlZUWRDqR1DKfMEXGDg2LC4j2Fji1240U2LWV7EUQriLNxTRarXYmyj9ft/hhjDQdc6uCQ6RxwwkWerJNAITk3GEbALMxDHrpso+YYn5kDDM2BcNYxp46rnYPpyNwyzmj4UPqfnompTcXG4OOcu+DeoVPOcwSngkmkDFEF2Ci5ty23GNMaXOACp7g1pcVgXDOetRVBlhTXdWQK3kSLXt12Gwx15Y+sbRK4kM3VPzAWtCzLMc2qYaZ6ZGjMiN3qhVTSwcgbybgEWI3wm1kLXEOO3vgnnyTua0sG+/spUzOvzPLp42mmkLEawplLowB3BBNvTltfbDDWwytIaEs6SeFwLyuu0KqEmYxvISYXSFl3/8bWJt/NiYYVGQN9fmrxRDpQTtp8lrmX8OUkJUxU8SsvJtALD+8d/nfHOdK925XSbBG3UNWIVtI0GYyw981OO9ZO8BI0oxuL6SDYgrffHUBDogavRcggsmLbrXdHfwmVUrCWSrmqplIcCK1iQbg35c/wCvgWaZ4oNod/v7JjLDGczn2e7391R4qdqTN2liF/Gs6D94OATy6ElhjcQ6yGj4Ic5MU+YeKs1WWZhm86vJD3SgadRUoqrcnbUbud+n2GMh0UDaBtW5suJcCRQT/wATcBQVehizRyIoTWtjqA5ageZHnt+mE4sS6NOzYVsmvFVMn7NaSnYSSM0pXca7BB6kDn8yR6Y1JjHkclmLAMDuZTHPxHTIbGZfLw3b66b2xy3Y2BpovH1+i7DOj8S8WGHz0+quz1sabPIim17FgDbzt5YbDSdkkXAbqOqzWGP45UXxaeYve17W87b4sMcdgqc9rdyhM3GMOpVRZJGa9rIQNgtj4rHSdS7gHqemCCB1WUE4ll0LPv6IxldSZYkkOkd4ocBTcAEAjcgX97DA3CjSKx2ZodzXdfSrLFJE3wyIyN7MCD9jjK2vxxIjwyFTs8T2PoyG36jEWkxZ5xFTVb99NTSLOQNZimCpIQAASGjYjYW2+uIpSC5jmRkVUVBFElysaknc2uzMd2Y2AuegAAAxFKUFFRSzHTDHJK3lGhc/RQcXSouATdlPZVmc9v8At+5U/mmcLb3UXf8AlxKVZuS/RvDeVClpYKcNq7mNU1cr2FibdLnpilAhc3BcMkzPK7PG0jS9yQunWyhSSbajsARuLEYYGJcG0N9rSpwrXOJcdLuu+qUh4KoesNz5mRyfqWxX8mXn9Fr+LFy9T+Up5x2cSxRmamq53qEGrxNbXbnpI3B8rk35euOe6EgWCvUwdMRvfkmjAYe7bx9hCKmumzfLhGvjqqVwzqNjIhBXUBy1C+49D5gYySZG1xCabFH0disx0Y8UDyO9eHvgiJ42rUiVZ8qYrGBcsjqo09d0IW1r+mLMrgNW/X8Jf/xuGc8mOfU94vXz1TzwjxHHXQd7GCpB0uh30sADz6ixBBwdj8wtcfG4N+FkyO14g8wrGfTzRx95CU8PxB9gR6G43/1w3h2xvdlfeu1Li9ISYiKPrIa03B5eNhLlLx0f/JED6obfY/64df0aP8XfNcWH/kR//oz5H7H8oZxfnCVDRmMnSq9RYgk7j6AcsHwcDomnNvaR6XxzMU9hj2A9Tv8AQJew4uSm7hTNKhgIVDFE6qouATyLMbKOfQm17Y5+LhiFvO597Ddd/orGYlwELbIHIehJNAeRNbJ3qadZEZHUMrgqynkQdiMcgEg2F60gEUViXHNItDmavEoVB3cyKosBY2IHuUP1x1ICZIqPeFyJ2iKYEdxTb2scQTwpAsDlEmDMXXYm2mwB5j4r7b8sL4SJriS7gmsbM9gAbxWdZzBD3MUgqmnqJLGRSD4ARuCzE3YHbnvzw6wuzEZaCQkAyhxfZPomU8OyZhl1NNBZpoFaB0uBqVWOmxO1wDyPO/puDrRFK5rtjqjmJ00TXN3GinjyvPJ1ELu8cYGm7OibDbcp42+98VmwzTa1WLcMu3yCcc14Egqo4vxBYTpGqNLGba7C24YEEX9L+uFWYlzCcuyakwrZAM2/cuMr7NqGI3ZXmI/+q1x/CoCn5g4t2LkdtoqZgom6nVNqoFAAAAAsLbWA/wAMLWmqQCr44oI0lf8AFRuIbd4Iz3hW5C7hLm1yBfkCRiLVLqr4rjSso6VVLmsV3SRSNIVEL39bgbW88RUu+NINVI9vykN9Dv8AYk4R6SZmw7u7VdHop+TEt77CE5xDStA1u7UBNURUoDfTsAAdTXPO+FcSzDGE7AVYquW3M96cwr8UJhuTdOu9r35Dupcf/D7VndT6wqyQqknO9wsiMQOXiVyLnlbbHZwWJvDtJ3r8fcLgdI4P/wDKeBt/v7FWqrglXR/2x7yS9302A1GQvZVKnxGRzZmYDbywcYiiNNPf4SrsJYOup/d/XiUWy7h+KF3cDUXYNZgtkI1W0gAWPiO/P6YG6UkAIzIGtJPsKPOOKaOmBE1VDE1tgXGr+EG5+mB2j0UH7LOKXr6ISTMrTK7oxUWB0kEEDy0uuIqKS+MuxqaorJJ6aaJY5nMjLJqBRm3bTpBDAm5302vb1xYUsqfKuwiEb1FVLIfKJVjHtdtZP2xFLKccq7NMsg3WkRz5y3l/9yQPkBiWqrmi9VnVHSjS0sMQH5AQD8lG/wBsEZDI/wCEErDnsZuQEu5h2pUaf0YklP8AVXSPq9j9sNM6OlO+nvuS78dC3Y2lnMO1qdtoYI4/VyXP20j9cNM6MYPiN+n5Sz+kT/i35pZzDjSum+OpcDySyD+Sx+uGmYSFmzfnqlX4uZ3H5IDJMSSWJJPMk3OGAANkAucdSV+g63jSijh778RGwtcKjAs3oF5397W62x5EyNq7XtI+jsS+TJkI8dvn77kiVGUVHeR5rlakiYa2hOxBPxixtrQkdOu46EAyn42LstxEOR2DxZ+HQO+ngR+ii0vEGb1CGOOgEJYaS8h2F9iQGt/m9jjWeQ6UlRhej4nZny5u4fr9I/wDwuaCnKMwaR21uRyGwAAvzAtzwSJmQJLpLG/ypcwFAaBMcsYYFWAIOxB64KCQbC5r2Ne0tcLBWdcT5A0JaRVVYr2WzEnf33v9sdvDYkSANJ7S8X0l0a/DuMjQAzhqT9dbS7hxcheGIotE4DoSkBcixkNx/ZGw+98cbpCQOkDRwXsOgcOY4DIf8j6Db7pmwgu6kvtA4NeveFo3RNAZXLX3BsRaw3tv5c8NYecRA2k8VhzKRSMPwzFLSRU1T+17pVXXupuotcWNwbeu+BdcWvLm6WjGFrmBj9aXGU8GUVODogViwsTJ4yR5eK4A9sW/ESO3KpmGiZsEciiVRZQFA6AWH2wIkndGAA2XeKVr5fEUVbNIXeGVY2KOyMFYc1YggEeoO+IosBqMkaqyNszeeokrYyQS0h8KK3dlLdPB4yeZN78ziK7Npt4gyWkp6rKZ6eCNKaqvSyqigCRZ47Jrt8XMksdzYb7YnFZ2CF5bC2XZvFDVOTT0FPPNDJYs3cvsAwFySh1LsOnlbEVrYoqqKenWS4MM0YYE7Ao4vvflcHGXNDgQditMcWuDm7hJ9XxLkdH8U1OWHRbztf8Au6rH6YXjwcDPhaPr9U1JjcTJ8Tz9PQKMdo8k21BllZOPyu6iGM+ztfb6YaopPMOa+24gqOtHQqfeaQfrGcSlL5BfP/lq829dmVZUX5ord1Gf7i3+xGJopbuaMZR2d5bT27ujiJG+qQd4b+hkJt8sXazlHFH6SrhYmON4yUtdUIOm/K4HLFlrgLIUBGwVrGVpeJxFEkdrcLGh1oxASRS1iQCrXXe3Pcrh7o8jraPEJPHZhFYNUsmybJGnWRw6RpEVDltRPjJC2VFZjci3LHZkmDCBVk++K5McJeCboBF4uCZP2oJ1PE5UKvJwqq7WY7g6T+ZQLkC99sAOLbpXEfLgjDCHXu9ffgrknBsXfSKkkkgRypjVbEBo2liOvxEqVWxIQm+yqbjGBinZQSKsb+dHT9+K1/Fbmq77vKx7pT1eV0MGhGVAJSyO0jMZEV4g6MFBGnRISpOm/hseeMtkmfZHDltvR+Y13RDFEzQ8ee+2h+fcqtVnSsxaGv8Aw8Ztph7hv2YsPD4VINuVxz5402IgU5lnne6yZQfheAOVbeieZeEMqpJIjJGoMrlE712ZdQVn3DHTayn4uthzIx50RMC9U/pbFvbWevCh6hHJuKaREVxKGRkLK0StItl25oCoN9gCbk7C52wVc27Qqt7QIYw7CN2QBWRhsZARTkkKbEWFRGbNYmzcrb1aukU4V4iFYjOI2jsdlbmUbeNuQtqWxt05dMWq0RCuzBYt5AwX94KWHzte3zwWOF0mjd+SWnxTIBclgc6JHpdeaWs94ujKFIl1k/mZfCPkeZ9x9cPwYB4dmea8Fw8d05E5hZCLJ4kaDyO58kkJGWNgCSeg3Jx1CQBZXmAC40NSmvh/hBmIecaU56PzN7+Q+/tjn4jHNaMsep5rvdH9CPkIfOKby4n8fXwT0LKABtbkAOnsOmORqdV6zRooL4ZfQ/p+uJSmbuXM04VS17AAsT5Ac/ni2tJNLL5A1ubhqfIbofk2dx1AYoW8JAYMADvyO3TBpsO6IgO48kng8fHiQSy9N7ryOiJ96Om58hgFFPZxwQ+bPIFOlpowfK9/qRywYYeQiw0pR+Pga7K54vxXObZwkMPenxA7KFPxk+R8vX/huGB0j8g874LOLxrIIetOo4Ud/Pl78V/Lc/qppV0QL3ZYA+E2tfe7ctsOSYaGNht2vvguRh+ksXiJRkjGUnXQ7cddk5R8vr+uOYV6RuyDZVwpTwRTwqpaKpkeSRHNxeT4gBYWWwtbFLSL01OkaKiKFRAFVQLBQBYADoANsRRDc14bp52kd4x3kkDUxk3uI2vcDe3NicRRKdD2QUQVFqJKmqCABVllIVQOiqlrD0viKa800UPD9BRKXjgp4Ao3k0qpHu53+pxYBJoLJoCyvV/FdLFCJzKGjLaAyAtdrE229B1wVsEjnZa1Q34iNrcxOir5vxT3dJFUwwvMJiAqjYjUCd7BuVrbX3xpkGZ5Y41SzJiA2MPaLtGMoq2lhjkdDGzqCyMCCp6jcA88Be0NcQDaMx2ZoNUh9XxbRxyCJp11k6dKgtY3tYlQQN/O2CNgkcMwGiG7ERtOUnVZ/wAFsKTOJ4D4UbvFHlYftFP8AP1w9iP7MOHeH4XOw39WJczx/KaODeKJ6+eYhUSmj2BAOpiSdNyTb4QSQB5YWngbE0cym8PiHTPNDshJFE1ZX1L0M1S2kOxkJ/8A67iwAsNz05XsemF9ALXvZBhsHCMTGzWhXnr7+S03Nsmvlz0oJbTBoUnmSq+En1uBjUD8kjXd68biz1+d1fFZ+6xLhrPPw3fXV2WaPQQkhjYEMCCGAJHUfPHoJ4esruPivPwTdXd8eWiu1fGs7bKsYRdOgMO8KFV0hgz7l7Abm/IG2BtwjB48eHsIjsY47DT5+aHUsFZUH9ms8lwq3QNbwCyXI28I2BPLBXGKP4qH73Qm9a/a+HojmX9mddJ8SpEP67i/0TV97YXf0hC3bVGbgZXb6I6nZC1t6sA+kV/84wD/AMoP+vr+kf8A8af+3oj6cO1spWSeSHvQq+LxNup3so0qmtSwaxO5Fj4d+QupqqubcFSLD+zkkmkLoxUd2qHuxHpJDXNtUMd/FzZyBY6cRRNkHD1MhLCFCSSTqGrci22q9tgF26BRyAAilImTiK18DA8iDi6pUCDsqsuVQMbtDGT5lB/pggnkGgcfml3YLDuNujF+AU1PSRx/Aip/ZUD9MZc9zviNokcMUXwNA8AAu+8HmMZoreYc0J4hhnaI9w2ltQJ8Wk6befTffDOGdG1/9mor1XP6QjxL4v6DRvnWlc0p8WNIj00jOGYRjxA3GpTckfUY6GEyOD2gaX6FcDpXrWPhkc6zlGvCwdfsjjcXUzHTaQh/CTYWGrY9b4VGClAvTRdQ9M4VzsmuumwoX6pTy6tnppZEiF3JKEadW6k8h588dCSOOZoc7bdcDDTz4SV0cWp22vbkjtTWVn4KZp7i5UKSArWPxbC1hyG/mcKNjg69oZ3/AKXUknxwwUjptLIrgaO+3l80AoqQyRHTEmx8Urva3tdgBt6HDj3hr9XeQH6XJhhdJCckY73E1XqB9VNJD/2ezhxHNuBeyhl8yBzI/wCXxkO/u2qwiPYf4Wjryv4XpY7+9PnD8munhPTuwLcvh2P1xyMQMsjvFerwDg/Dxn/6j00Kj4p4jhoYDLLueSIObnyHkPM9PoCq94aF2MJhX4h+RnmeSxbM+NMxrpNETSKD8MVOCNvUr4j63NvQYWLnO39F6ePAYXDNzOrxd7pdLwvnCjvFjqB1usvi+gfViZXcj781X8zAnskj5fpFeGO0upppO6rg0iA2YstpI/fYavUHf16Y02UjdL4roqKVueDQ+h9/JbNTVCyIrowZHAZWHIg8iMMg2vNOaWktduFl/bJmaMYoEk8UZYyR2OxIUoSbW5X69cdPAMItxG+y4/SUgNNB23Cj72Gpyqojp6d4lgCTam3DsNnIO/5VPXr0xKcydpcbvT8KdiTDuawVWqu8JZhI2STiJyktPrsRzsLSbX8wWXGJ2NGJGbY/6RMPI44U5TqL/Kr5NxFO+TVbd47TRtp1EksFcrc357Avbyt6Y0+FoxDRWhWY8Q84ZxvUKbsrySkmp3eREklDkENvoFhpsOl9zq/0xWMlka6gaCmAhjezMRZQjtJgVcwjlD2jnVdTofK8b2P9m2C4QkxFvEf7QsaMs4deh4+hVrh3MKjKapqSWNpIXbUNC3JvYB0tuRYAFeltvXMrGYhmdpoj3S1C9+Gk6twsH3aLx8P1C5x+Kij/AGDHUWJC7OlmuCQ1772tjm3pS9r/ADYH9HdU53a4DXgbHpotExlcFIlP2WUgdmdpHBJIQEKoBOw2Grblzx0D0jLVBIjo+O7KYcv4WooLd3TxAjkWGpvq1zhZ+Jlfu4o7cPEzZqMgYAjrBs77cKvUyQ0sUJUlT3haRgQbdNIBv74i1QSvL2qZsST+LIv0EUVh7XQnEpXS2Ku7U4FH7KJ39WIQf4n7YfjwDnsz2NRYXOxOOEMjospLmkg+I0S83azIZBq7uOPe+kFmG22+/X0xw5nTuYeq3980XA4h8k7euZTNb35aevcjfA3H61VX+Hu51IzKzAAXW2w3vuLnl0xnBx4ppJmdY5ewutin4dwAiGqfq1mCsV3YKxUH94DbHSYASL5hcyYuDSW70a8eCTsj4usr/iXYsCChVRc3vcbC3lz8/THTnwWo6oeK85gemaa7+S7XhQ+Y2pEKTi+ORyoSTZWYG4udKliLDYbDAX4F7RdjcfhORdNRSOLQ07E+NC6rwCvZBm4qkZgpVkNipbUDttvb/lsBxEHUuAJu+KawGNGLjLgKI4Xfgh3B2dyTySJMQSo1LsBbexG3uMHxmHZG0OZ4JPojHy4h7mTakajSq4FAINYmq4SxJdZOvNlOofUAj54bdlLI3jhXrouTGXiaeEncO8yNfoD81Hl9MZ6SRFF2gYSKPNWFmA+gONSOEcwJ2cK/CHBG7EYN7W7sOYeB3A+Vr2T5rBCoLUweUH4i23O42IIBHoOmJNDJIdH0FMJjcPAwF0WZ443/ALr5Ixm+USyslXTAhnUOVuAQbcxewII/5vhaGdjAYZeGi6OLwU0zm4zDDVwBriDz9/dWckoatnY1ZJiZSpRmB1X5WAOx9dsYnkhAHVbjiEfBYfGueTij2CKonfwA29F9bgmEtfVKB+7t+tsUOkH1sFD0BAXXbq5afVHqTKo44+7VFCHmrDVq9WvzOFHzOc7MTr8l1ocHFHH1TWjLyOt+KtxRBRYWFhYACwA8gOmBF1phjA0UFg3aHXSV2aGFNwjinjHS97MT7ve58gPLCbzmd6L2PR8bcPhM7uIzH7eia8zqjlvdZdlkYerlF3kIBN7Hffa+xO/hUdDfGycvZbuufEwYvNicSaYNh7+2pKVsz4lzahqNM8zhxZtLaWVgfQbWNiNrHnyxjM8HddCLCYLER3G3TztNPG9JFmOVpmKIFmRQxt5BtLqT1Cm5BPkfM42+nNzrn4F78LizhyeyT/o+a67EM5Z45qZjcRWeP0DE6h7BrH+8cXCdwq6bgDXtlHHQ+W3vuR3tMyOOSjmmEa98mltdhqspAIvztpJ29MdLCSkSBt6LyuNha6MurVc9mswqMs7pt9JeFvY7/wDq9vli8WMk1juKmCcJIKPeEv8AZIrLLVU7qdJWzbG2pCVYX5XOr7YPjqLWvCW6PsOewoj2d8L1FO9SlRGO4lXRuVOvSSB4QTsVZueB4qdjw0tOoRMHh3xlweNCu6jspgLkpNKiH8uxsPIMenvf54gx7q1Cs9HNvRxATHT8IUixQxNH3qwBgneeL4jdrjkbn026YXOIkzEg1fJMjCxhoBF1zRrvFG1xt0H+2A0Sj2Avhm8gf0xeVS1z3jeg++JQU1XJ9ST8/wDTFqqXzQPIYllXlCkpHuN+YNsU4aqmnRfnPP8Agwz5/UUayLF3rNMjMCQdS96QACOpb+E4yFu9FWkyrI4mMctXXPJGSrtFGgQsDY6Qyk2v5k4lqa80Dp5FLL3hOi41HmQt97X8hjWY0G3oqd2nF53O55po7R+GkoJ4o4Wd0ljupYgksGIa2kDpp6dcUq2QfhGualzKldwyFZlVgwIIWTwG4O/wvfEVr9SSdD5H/b/HECy7msyipIY61o6gfsgzDmRbqpNt7Wt9cd0ve+AOj392vEMigixropx2bI/GyaIs2y+Hwx6RfwkqhOx82tcj64QMOKk1d9fsu43GdGQdllcrAP1S/BPNl0rjRqV9gTezWvpII678sOObHimjXULkskn6LlcMtg8eB5G/suMvyisYmoiUqxJ6hSb87A9PfFyTwD+t5+6zh8HjnE4iIUSfDfuPBMPDWQPE7SzHVIwPhve1+ZY+Z/1+SeKxLXtDGbLrdG9GvhkM02rjw333JPNEcmyFKdnMZa77eK3hHkPM+uAz4l0oAdwTmC6OjwrnGMnXnwCtnK4tWru4tXO/di//AOcC659VZrxTP8OHNmyNvnQVvuh1398DspjIOKr1ldDANUskcQ83YL+tsTUq6A1SzmXaZl8VwJTKR0iUt/MbL98bETzwQ3TxjilbMu2XmKel9mlf/Ko/zYIIDxKC7Ft4BaflNaJ4Ipl5Sorj+8Af8cAIo0mgbFrBhOKbO2eXZUq2LE9FZz4vax1YSHZdrzXsi3rsCAziweg2+yd82ielz+GpZS0VVpjVhuAxQR297hT7E+RwU9mS+a5cRbN0e6MHtMs+V2l/tvP/AH0Q6CAf+8mMy/F5JzoMf0O/9vsEep70vDhEos0iMFU8/wBq50/Y6vri6qLxSbv7uk+xwI9Bqg3YbTE1U8n5ViCH3ZgR/wChxIviKZ6ceBE1vM38h+1sVZTLLG8bi6upVh5gix+2GWuLSCF5hzQ4EHiqmS5JBSqUgTQGNzuTc+pYnG5JXSG3FDihZEKYERGBoq4ke3LmcWAqJUZY+f0H+uL0VaqrU1SIVDk3ble5HMC56AXYC588aFnZUaG6sDFLSiiqVZnVSCyEBh5Ei4v8jfEpSwh9bmpTT4QB36xPcgmzCysNJ2uxXZt7HljQbayXV816szxERmHitJ3IuQql+viPILvc+h54gYVC8KTJc1E6sQACjFTpbUp63VgBqUg8/cdMRzcqjHZkQpzZ2HnvjLtlBo4rI+12T8Fm+XZhvp+F7DojeL5lJSPljARBqse4iqUkqp5IL91JK7pqFiAzFrEC/K9sRaTdwfW5VHCzV0byTBzpUayGWwtsCE53HiOJazS0jP8AjkRZdDXU0IdXIQBzYxg6hvpv+ZQtgeo3xFSxLiTPZKyd55AquwA8AIGwsOZJva29+mItL9V8N5iKmkgn/wDrRI592UEj5G4xFndQ5xw/FUWLg6hsHUgG3rfY4ahxL4tBtyK5uM6NixJt415jfztVaPhCnQ3Ks5G/jbb6L/jgj8dK7Y14ftLw9CYZhsgu8T+PumDQfM/898JWuxlPNe7odd/fEsqZRxQzMeJKSn2lqIkI/LqGr+Eb/bFgE7KEtbvolXMe1uhT+iEsx81XSP57H7Y2IXFCOJjHG0rZj2xVDbQwRRjzclz9tI/XBBAOJQXYvkEIqc7zeqp5Kgyyinj+JkIjHMCw02Zue/PrfGssbTSwZJnAkbIdwbkC5hUGOSo0ORqF1LNIQCTY8hawuT8gemnuyDQLEbOtdqVDkHCNXVgmKLwqdLO5Cqp2uCTzt1sDizI0bqmwvcaAQ3M6FoJpIXKlo2KkodS3HkcW1wcLCy5ha7KVuvZHX97lsa3uYWaI/I6l/lZcKyinLoYc2wJa7YuE2LfjYVuLWmA5i2wf2tsfKwPmQlK2jmXp+h8aAOoefD8fhKHDOdVE1TQU8krPFFURsitY6bMOttVgNgL2GMtNkLpYmCKOKWRoolpv5LQOP+MIqaqEU1FFUhUWRGawKkk35q3kOVsbe8ZqItcfo/AvmhL2SFutHv8AULPOKOKqnM5UUrZQbRwx3O52v5s3S/0Aubjc4u3XZwuDiwbCb8SfegWydnvDP4GlCPbvZDrkI6Hoo9FG3vfzwxG3KNV5npDF/wAmXMNhoPfeuuPq6rhpi9GgZh8bWuyL5qvIn628j0zKXAdlTARwPlqY6cORPeffih3ZzxGZMueWeQsadn1uxuSoGsH18Jt8sVE/sWeCN0lhcmJDIx8VUPT6olkGdR1xE0Ep0qAHibZlJ6MvLexs1yDvbltbXB+oKBiMO7DdiRvgeB80fmHI/L64O1IlUsxr44U1yNpW9uRO/sATjTWlxoKnOAFlD6CpSt7wpqCKjRXIFyXAJIF+QAHPnc+WNOBZusWH7K1KrpLEO8ZgxIIIW1grHayg8wOpxQogq9QQhlTVpT1zGRlRJ4QbsbXeNrWHmdLD6Y0AXM04KiQ1+vEKvXUjTGpMIJWeJHRiCv7WMkD4rEX0pv5DyxYNVfD6LLhd1x+qsJkLGPuS/wCyFnS/9JE4OrnYq4vf4t+d74rPravIapF6KB1vrlL3tYaQoFvIDff1J6csYJHBEAI3U97Op89sTgVR0cEidvOVGbLRIoJaCVX2FzZrxn7sD8sDW7pYPHwxWsAVoqog8iIJCD/Li1rMOarUeWzysUihlkdTYqkbMQfIgDY++JSouAT/AJXwPnc1KKTu1hpr6rTFFudWre2px4t+QxKWbHJHcq7Bzsams91hT9Hc/wCXE0V2Vr+S5XHS08cEVxHEoVbm526k+Z54pVspJ8wjW12FyQoA33YgDl6nBBE4i6QjiIwavX5q1gaMs47V+KauieFadlRJVbxaAzalIv8AFcWsy9PPBomB26XnlcyqWXVmbV1THJLJNNJHHpEl3sq6yQt1BA3II2GDhrBpSUMkrgTaH0WVTS6e6idgxCgqpsSeQvyv88bLgN0MNJ2CNZdwPVSVX4VgkMukORI4+E35BbljsdhytvbGDI0C0RsDyapFV4QpIqeSqlqnnjp37qaOCPSe8uo0o8hAKgsLvax6WOMdaToBuijDAaud40m3hzK4qeslpohrp62jE8ay+JSQSNJ8xZrn0OBucSL4hGjYGnLwIVfL5WaPLquanSCs/FdzYJ3XeRkMHurctK3O/VTb4rYhNEtvRW0B1PqjaoxTUtLV5nFUVMQpqqNjZCZDeRm2CoDZlu1xzsU+U+JgoaqAZHmzQOqQ6mekFMIo4nM6ysfxF9KtH4tNkvsT4Tpttvv0wcZr7ko7qw08+a0HsKr7PUwE8wsqj2urfqmBTjYo2FduFrhGF04lGq7O6U1EdTDqgkjkWSyW0MVIO6nle1vCQMC6oXYXRZ0pMIzE/tAitd/n+VR4p7OPxtW1Q9SVUhVCLHuAB+8W87n4euKdFbrtFwvSn8eHq2s1539q+6OcM8G0tFvEl5LWMjm7fLoPkBjbWBqVxOOmxHxnTkNvfimHG0mlPjziiah7gxRLKJWZWBve4AKhbX3O/Q8sClkLKpdHAYOPEZs7qqlRhpIZqSoV6aSklqQZXgjZTJIqablFOw1fDYqpuTtvfGaBadKvgiF745mlrw8N0DiDQu9/Dfcrrs/z+gc/hqOCSJtJZtai502F2YMxJ3tvi4ns2aFOkMNiWjrZnA8NPsKCdZh4T9fpg43XJOyEcQUPf08kY3JF19xuPqRb54Iw5XArLxmbSC8J5VVU+u/dorgXDXc6gTyClQBY+Z5DBJXNchRsc1MK0xLB3cuRyFgAL7GwAvy8ycCvSgjVrZU7AczbbkTilZpcmUe/ti8pWc4X0ajyX64lAcVMx4BcVb92jSSyKiILsfIDFZgpTiuUqYhCalX7yMIZAwN7qBfb5YouKsN1QvK+LBUUE1VHGUaJXujb2ZU1jccwQVPzxlaShRZjnjxxujxyLIiuGKLezqGsbLba9vliaKrKbG7QKDvUiWbW8jqg0KSLsQBdrabXPO+CdU+rpY66O6tMdZMUQsBe2KjbmcAs4iQxxl44Jdq+ICBcsFHyH3OHxhWDUrhP6Tlcab6IXPnakAmQEE2BLCxPkN+eDsibwSMuJkcaNq/w4hmm1n4IeXq7C38qE/xjywvjHBjco4ro9EMMjjK7YaDxRymzdJKiSBdzGLs3S99wPUXF/e3MGyZicGB52K7LcSx0xhB1AtJ/bVQa6JJQN4ZQT/Za6n+Yri4TTlWJbbL5JY7MsxdqWtpoo4++WIzRHQGZ2BNtWq4OltAG218amGoKHhnCi2tfqusrlnmo6yhr5hBMwSeE1DLFa7EnkBpF15AbajtinBrSCNluNz3gg6HcLrOeIaIVdBViq7ySBe6m7qNjqCq41KTYWLEqN9w4YXAxGg0RSjy0Oa4uGm6E1HG1Mq1kcNI8kdZIZGE8gXSTvssYb8248Q6eWNCN5q+CwZohYFm0NfjOum7iOLQhgFohTxeIDQUtvqNtJ5CwvY22FtdUNSSh/wAhxoNCkg4KzSr0mSKZgBYNUyHwjyAkbUBy2AxeaNuyoiaTdMmW9jUpt31RGnpGpf7nSB9DjBnHALYwjjuU05d2UUEf9IJZj/Xew+iafvfGDM4orcKwbpryzJKen/oII477EogBPueZ+eBFxO6O1jW7BEMUtLiaVVUsxCqoJLE2AA3JJPIDzxFEJzzimlpI45JpRaX+jCAu0m1/AEBLCxBvy3HniKJG7SM8irsmeqoZmb8PLHJ4dSsCGC2ZTY7atW+2wOIrCh7TOO6uniopaV0SKshJ1lblSRGQQTsLBtr+R522nFQJmyuKejrIIJqmSqiqUfQ0oXXHLGNRsVA8DoW2N7aOe+IpZUMPDlb/ANX/ABrvEYfEgAZtQj0kKLabX1WY7874CGO6zMuo7FYf+H1ABzb8N/ny0TRR5LBFNLPHGFkmtrYdbenIE9bc+uCBoBsJB88j2NY46DZEMaQVUYFdrE+2CaFYutF8CueSge+J2VLcVHWMIo3klk0oilmI6AC55YrMOAUyk7lR5NVwVMYlhbWtyLm4II5hgbEH0I8sUXlQMCtV9ZHTxNLIQkaC7G3L5Dc+wxm1sBKXaPXh8vikilIilljJdCV8BBI35jfTiKKTiAvLkZZ7lzTRyP6kBHa/0OIq4LngyaJ8vSlLqJJYpJBGSNQjkeSxt5WOIVAl7grNkp8vj/EI3dV0siNKLaYzZYhr9DoO/ocWVAh2TdpL0cK0phSUwXj1iTZgrEAiwIta2998TdSwNCs2RypDKbFTcHyI3GOpuuKDWq/UdNMKinVxymjDD2db/wCOOaDkdfIrryNEkZbzH1We5XGs0svec0ACjyve5977fIYX6fc4yNYT2avzv/S5HQLGmNzyO1dIBxJlpKu8a3EVi5uBZTt1572wD/jszmyuivs1t3/6tM9KQhzQ8DUfRN+Z5l/0nL4YhvUSjnzsxsXa52Om4AH9noDjtNb/ACJS47BRz/4mHDR8X3QPgnMitZEOj3Q9b3B5+Z1WJOHsW0GEgcFwujHuGLDid7B9+K0LjGg7+hqY9rtExW/7wGpf5gMcVpogr1j25mkL82Uc0iuDE7o52DRuUbfpqUgi/vh4gHdctr3NNtTbQdmmYVB1uFXVuXml1FvXw6yfngXWMboEfqpZNSmnLuxpOc9Sx9IkC/zNq/QYwZ+QRG4TmU1Zb2cZfFY9wJD5ysX/AJSdP2wMyuPFFbh4xwRbM6yny+meUoEijtdYkA5kKAALDmQMYJJRg0DZc12fItA9bENaCAzoDcaho1LfqL7YpWgMXE8s2T1NSQI54kmU6OQZLi63+R6/PEUtVuzOtlV5KWWV5h3MNTE7kswWVfEpJ3sG5X88WVQTrDmEbyPErXdPiFjtf1tY/LFLVKyy3BHn5YipYpm2dT0VPmGU1kjTN+HeSlnYlmeNr+FzuQRZufkw5ab0rXfE08lA+UTCYQxGjFK0pj70xeFCWVL7k2AvvtfY8jfFUNVb4NpKWqbNqenkmnaoiHe1EgVFZ27weCMIumzEm5Bub/OcFZFGig3E+WSnhinaddMlJINrg3Qu0QFwSOTL/DiFUDey0Xg/hh07iomrJaoRxWpw6qojV1G5tu76QF1MeRPni1WqcsUrXsRRexFFxI9v1+QxYFrLnUq9DXLKoZG1KSQDYjceh3xuSMsNEaoUGIZM0OYbB46j6qrxXRGeiqYhzeJwPfSbffA0dIeR5hM6V70riN5Kemql1AEK3d2k2IIudBF7eWLKoIvw/wATzVZWmqaeNTPSd+jX1q4Nl8SEWF+ek3ty3xSl2gWb5qajh+EFAZZmWFQoCgNG5OwFlUaYzsLDfF8VOCsZ1HI7wCknIizWEx91IWKoFiF2X906NrAC5P0imtKpmEQZqLL2UpXQSLEJYyF/7exuytf80f5SLg6tt94qtH63gudYJKKmkjFJMQT3hYvFuNfd2BDarXsbWJPntFNdk0//AA/S/wD8aHYW/o16beWKtXlC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108520" y="-1790700"/>
            <a:ext cx="5610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4501"/>
            <a:ext cx="5121224" cy="340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195486"/>
            <a:ext cx="6635080" cy="857250"/>
          </a:xfrm>
        </p:spPr>
        <p:txBody>
          <a:bodyPr/>
          <a:lstStyle/>
          <a:p>
            <a:r>
              <a:rPr lang="nl-NL" dirty="0" smtClean="0"/>
              <a:t>Diagnostisch toetsen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5606"/>
            <a:ext cx="4730502" cy="326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73550" y="4278217"/>
            <a:ext cx="7742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m.socrative.com			ROOM 8379</a:t>
            </a:r>
            <a:endParaRPr lang="nl-NL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65" y="167121"/>
            <a:ext cx="1232942" cy="65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52400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0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386</Words>
  <Application>Microsoft Office PowerPoint</Application>
  <PresentationFormat>Diavoorstelling (16:9)</PresentationFormat>
  <Paragraphs>85</Paragraphs>
  <Slides>24</Slides>
  <Notes>10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simple-light</vt:lpstr>
      <vt:lpstr>APS</vt:lpstr>
      <vt:lpstr>Standaardontwerp</vt:lpstr>
      <vt:lpstr>Inspiratiesessie digitale didactiek</vt:lpstr>
      <vt:lpstr>PowerPoint-presentatie</vt:lpstr>
      <vt:lpstr>Even voorstellen</vt:lpstr>
      <vt:lpstr>Digitale leeromgeving </vt:lpstr>
      <vt:lpstr>PowerPoint-presentatie</vt:lpstr>
      <vt:lpstr>PowerPoint-presentatie</vt:lpstr>
      <vt:lpstr>PowerPoint-presentatie</vt:lpstr>
      <vt:lpstr>Hoe zet je social media in in je vakles</vt:lpstr>
      <vt:lpstr>Diagnostisch toetsen</vt:lpstr>
      <vt:lpstr>Vraag 1</vt:lpstr>
      <vt:lpstr>Vraag 2</vt:lpstr>
      <vt:lpstr>Vraag 3</vt:lpstr>
      <vt:lpstr>Vraag 4</vt:lpstr>
      <vt:lpstr>Vraag 5</vt:lpstr>
      <vt:lpstr>PowerPoint-presentatie</vt:lpstr>
      <vt:lpstr>TPACK</vt:lpstr>
      <vt:lpstr>21st century skills</vt:lpstr>
      <vt:lpstr>PowerPoint-presentatie</vt:lpstr>
      <vt:lpstr>En dan nog even dit</vt:lpstr>
      <vt:lpstr>PowerPoint-presentatie</vt:lpstr>
      <vt:lpstr>Peer instruction</vt:lpstr>
      <vt:lpstr>TECHNOLOGIE ALS KRACHTIG LEERGEREEDSCHAP</vt:lpstr>
      <vt:lpstr>Terugblik</vt:lpstr>
      <vt:lpstr>Bedankt voor je aandacht!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Didactische inzet van digitale middelen</dc:title>
  <dc:creator>Rosa Njoo</dc:creator>
  <cp:lastModifiedBy>Gebruiker</cp:lastModifiedBy>
  <cp:revision>54</cp:revision>
  <dcterms:modified xsi:type="dcterms:W3CDTF">2014-12-11T21:59:25Z</dcterms:modified>
</cp:coreProperties>
</file>